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5"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59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16933438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
        <p:cNvGrpSpPr/>
        <p:nvPr/>
      </p:nvGrpSpPr>
      <p:grpSpPr>
        <a:xfrm>
          <a:off x="0" y="0"/>
          <a:ext cx="0" cy="0"/>
          <a:chOff x="0" y="0"/>
          <a:chExt cx="0" cy="0"/>
        </a:xfrm>
      </p:grpSpPr>
      <p:sp>
        <p:nvSpPr>
          <p:cNvPr id="40" name="Shape 4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41" name="Shape 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5517244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7" name="Shape 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084901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5779462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a:t>ROLE PLAY - Page 64-65</a:t>
            </a:r>
          </a:p>
        </p:txBody>
      </p:sp>
    </p:spTree>
    <p:extLst>
      <p:ext uri="{BB962C8B-B14F-4D97-AF65-F5344CB8AC3E}">
        <p14:creationId xmlns:p14="http://schemas.microsoft.com/office/powerpoint/2010/main" val="24060485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6" name="Shape 1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0404462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4" name="Shape 12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US"/>
              <a:t>?</a:t>
            </a:r>
          </a:p>
          <a:p>
            <a:pPr>
              <a:spcBef>
                <a:spcPts val="0"/>
              </a:spcBef>
              <a:buNone/>
            </a:pPr>
            <a:endParaRPr/>
          </a:p>
        </p:txBody>
      </p:sp>
    </p:spTree>
    <p:extLst>
      <p:ext uri="{BB962C8B-B14F-4D97-AF65-F5344CB8AC3E}">
        <p14:creationId xmlns:p14="http://schemas.microsoft.com/office/powerpoint/2010/main" val="25153828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6755544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7" name="Shape 1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3597713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3290371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0" name="Shape 1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262958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7" name="Shape 1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640124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Shape 4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47" name="Shape 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8365645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74" name="Shape 1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41773137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0" name="Shape 1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799721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8" name="Shape 18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6946501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4" name="Shape 1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5530857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99" name="Shape 1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8753026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04" name="Shape 2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6571007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12" name="Shape 2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3491264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4" name="Shape 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615558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9" name="Shape 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958554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136067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72" name="Shape 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286183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9" name="Shape 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04584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649063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973021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subTitle" idx="1"/>
          </p:nvPr>
        </p:nvSpPr>
        <p:spPr>
          <a:xfrm>
            <a:off x="914400" y="3786737"/>
            <a:ext cx="10363200" cy="1046400"/>
          </a:xfrm>
          <a:prstGeom prst="rect">
            <a:avLst/>
          </a:prstGeom>
        </p:spPr>
        <p:txBody>
          <a:bodyPr lIns="91425" tIns="91425" rIns="91425" b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a:endParaRPr/>
          </a:p>
        </p:txBody>
      </p:sp>
      <p:sp>
        <p:nvSpPr>
          <p:cNvPr id="10" name="Shape 10"/>
          <p:cNvSpPr txBox="1">
            <a:spLocks noGrp="1"/>
          </p:cNvSpPr>
          <p:nvPr>
            <p:ph type="ctrTitle"/>
          </p:nvPr>
        </p:nvSpPr>
        <p:spPr>
          <a:xfrm>
            <a:off x="914400" y="2111123"/>
            <a:ext cx="10363200" cy="1546500"/>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11" name="Shape 11"/>
          <p:cNvSpPr txBox="1">
            <a:spLocks noGrp="1"/>
          </p:cNvSpPr>
          <p:nvPr>
            <p:ph type="sldNum" idx="12"/>
          </p:nvPr>
        </p:nvSpPr>
        <p:spPr>
          <a:xfrm>
            <a:off x="11409055" y="6333134"/>
            <a:ext cx="731700"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US"/>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609600" y="274637"/>
            <a:ext cx="10972799"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609600" y="1600200"/>
            <a:ext cx="10972799"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sldNum" idx="12"/>
          </p:nvPr>
        </p:nvSpPr>
        <p:spPr>
          <a:xfrm>
            <a:off x="11409055" y="6333134"/>
            <a:ext cx="731700"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US"/>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609600" y="274637"/>
            <a:ext cx="10972799"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609600" y="1600200"/>
            <a:ext cx="53259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6256365" y="1600200"/>
            <a:ext cx="53259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txBox="1">
            <a:spLocks noGrp="1"/>
          </p:cNvSpPr>
          <p:nvPr>
            <p:ph type="sldNum" idx="12"/>
          </p:nvPr>
        </p:nvSpPr>
        <p:spPr>
          <a:xfrm>
            <a:off x="11409055" y="6333134"/>
            <a:ext cx="731700"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609600" y="274637"/>
            <a:ext cx="10972799"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sldNum" idx="12"/>
          </p:nvPr>
        </p:nvSpPr>
        <p:spPr>
          <a:xfrm>
            <a:off x="11409055" y="6333134"/>
            <a:ext cx="731700"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4"/>
        <p:cNvGrpSpPr/>
        <p:nvPr/>
      </p:nvGrpSpPr>
      <p:grpSpPr>
        <a:xfrm>
          <a:off x="0" y="0"/>
          <a:ext cx="0" cy="0"/>
          <a:chOff x="0" y="0"/>
          <a:chExt cx="0" cy="0"/>
        </a:xfrm>
      </p:grpSpPr>
      <p:sp>
        <p:nvSpPr>
          <p:cNvPr id="25" name="Shape 25"/>
          <p:cNvSpPr txBox="1">
            <a:spLocks noGrp="1"/>
          </p:cNvSpPr>
          <p:nvPr>
            <p:ph type="body" idx="1"/>
          </p:nvPr>
        </p:nvSpPr>
        <p:spPr>
          <a:xfrm>
            <a:off x="609600" y="5875078"/>
            <a:ext cx="10972799" cy="692700"/>
          </a:xfrm>
          <a:prstGeom prst="rect">
            <a:avLst/>
          </a:prstGeom>
        </p:spPr>
        <p:txBody>
          <a:bodyPr lIns="91425" tIns="91425" rIns="91425" bIns="91425" anchor="t" anchorCtr="0"/>
          <a:lstStyle>
            <a:lvl1pPr algn="ctr">
              <a:spcBef>
                <a:spcPts val="0"/>
              </a:spcBef>
              <a:buClr>
                <a:schemeClr val="dk1"/>
              </a:buClr>
              <a:buSzPct val="100000"/>
              <a:buNone/>
              <a:defRPr sz="1800">
                <a:solidFill>
                  <a:schemeClr val="dk1"/>
                </a:solidFill>
              </a:defRPr>
            </a:lvl1pPr>
          </a:lstStyle>
          <a:p>
            <a:endParaRPr/>
          </a:p>
        </p:txBody>
      </p:sp>
      <p:sp>
        <p:nvSpPr>
          <p:cNvPr id="26" name="Shape 26"/>
          <p:cNvSpPr txBox="1">
            <a:spLocks noGrp="1"/>
          </p:cNvSpPr>
          <p:nvPr>
            <p:ph type="sldNum" idx="12"/>
          </p:nvPr>
        </p:nvSpPr>
        <p:spPr>
          <a:xfrm>
            <a:off x="11409055" y="6333134"/>
            <a:ext cx="731700"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7"/>
        <p:cNvGrpSpPr/>
        <p:nvPr/>
      </p:nvGrpSpPr>
      <p:grpSpPr>
        <a:xfrm>
          <a:off x="0" y="0"/>
          <a:ext cx="0" cy="0"/>
          <a:chOff x="0" y="0"/>
          <a:chExt cx="0" cy="0"/>
        </a:xfrm>
      </p:grpSpPr>
      <p:sp>
        <p:nvSpPr>
          <p:cNvPr id="28" name="Shape 28"/>
          <p:cNvSpPr txBox="1">
            <a:spLocks noGrp="1"/>
          </p:cNvSpPr>
          <p:nvPr>
            <p:ph type="sldNum" idx="12"/>
          </p:nvPr>
        </p:nvSpPr>
        <p:spPr>
          <a:xfrm>
            <a:off x="11409055" y="6333134"/>
            <a:ext cx="731700"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838200" y="365125"/>
            <a:ext cx="10515599" cy="1325700"/>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838200" y="1825625"/>
            <a:ext cx="10515599" cy="4351199"/>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32" name="Shape 32"/>
          <p:cNvSpPr txBox="1">
            <a:spLocks noGrp="1"/>
          </p:cNvSpPr>
          <p:nvPr>
            <p:ph type="dt" idx="10"/>
          </p:nvPr>
        </p:nvSpPr>
        <p:spPr>
          <a:xfrm>
            <a:off x="838200" y="6356350"/>
            <a:ext cx="2743199" cy="365099"/>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4038600" y="6356350"/>
            <a:ext cx="4114800" cy="365099"/>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4" name="Shape 34"/>
          <p:cNvSpPr txBox="1">
            <a:spLocks noGrp="1"/>
          </p:cNvSpPr>
          <p:nvPr>
            <p:ph type="sldNum" idx="12"/>
          </p:nvPr>
        </p:nvSpPr>
        <p:spPr>
          <a:xfrm>
            <a:off x="8610600" y="6356350"/>
            <a:ext cx="2743199" cy="365099"/>
          </a:xfrm>
          <a:prstGeom prst="rect">
            <a:avLst/>
          </a:prstGeom>
          <a:noFill/>
          <a:ln>
            <a:noFill/>
          </a:ln>
        </p:spPr>
        <p:txBody>
          <a:bodyPr lIns="91425" tIns="45700" rIns="91425" bIns="45700" anchor="ctr" anchorCtr="0">
            <a:noAutofit/>
          </a:bodyPr>
          <a:lstStyle>
            <a:lvl1pPr marL="0" marR="0" indent="0" algn="r" rtl="0">
              <a:spcBef>
                <a:spcPts val="0"/>
              </a:spcBef>
              <a:buNone/>
              <a:defRPr sz="1200" b="0" i="0" u="none" strike="noStrike" cap="none" baseline="0">
                <a:solidFill>
                  <a:srgbClr val="888888"/>
                </a:solidFill>
                <a:latin typeface="Calibri"/>
                <a:ea typeface="Calibri"/>
                <a:cs typeface="Calibri"/>
                <a:sym typeface="Calibri"/>
              </a:defRPr>
            </a:lvl1pPr>
          </a:lstStyle>
          <a:p>
            <a:pPr marL="0" lvl="0" indent="0">
              <a:spcBef>
                <a:spcPts val="0"/>
              </a:spcBef>
              <a:buSzPct val="25000"/>
              <a:buNone/>
            </a:pPr>
            <a:fld id="{00000000-1234-1234-1234-123412341234}"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lt1"/>
            </a:gs>
            <a:gs pos="30000">
              <a:schemeClr val="lt1"/>
            </a:gs>
            <a:gs pos="100000">
              <a:schemeClr val="lt2"/>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609600" y="274637"/>
            <a:ext cx="10972799" cy="1143000"/>
          </a:xfrm>
          <a:prstGeom prst="rect">
            <a:avLst/>
          </a:prstGeom>
          <a:noFill/>
          <a:ln>
            <a:noFill/>
          </a:ln>
        </p:spPr>
        <p:txBody>
          <a:bodyPr lIns="91425" tIns="91425" rIns="91425" bIns="91425" anchor="b" anchorCtr="0"/>
          <a:lstStyle>
            <a:lvl1pPr>
              <a:spcBef>
                <a:spcPts val="0"/>
              </a:spcBef>
              <a:buClr>
                <a:schemeClr val="dk1"/>
              </a:buClr>
              <a:buSzPct val="100000"/>
              <a:buNone/>
              <a:defRPr sz="3600" b="1">
                <a:solidFill>
                  <a:schemeClr val="dk1"/>
                </a:solidFill>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609600" y="1600200"/>
            <a:ext cx="10972799" cy="4967700"/>
          </a:xfrm>
          <a:prstGeom prst="rect">
            <a:avLst/>
          </a:prstGeom>
          <a:noFill/>
          <a:ln>
            <a:noFill/>
          </a:ln>
        </p:spPr>
        <p:txBody>
          <a:bodyPr lIns="91425" tIns="91425" rIns="91425" bIns="91425" anchor="t" anchorCtr="0"/>
          <a:lstStyle>
            <a:lvl1pPr>
              <a:spcBef>
                <a:spcPts val="600"/>
              </a:spcBef>
              <a:buSzPct val="100000"/>
              <a:defRPr sz="3000"/>
            </a:lvl1pPr>
            <a:lvl2pPr>
              <a:spcBef>
                <a:spcPts val="480"/>
              </a:spcBef>
              <a:buSzPct val="100000"/>
              <a:defRPr sz="2400"/>
            </a:lvl2pPr>
            <a:lvl3pPr>
              <a:spcBef>
                <a:spcPts val="480"/>
              </a:spcBef>
              <a:buSzPct val="100000"/>
              <a:defRPr sz="2400"/>
            </a:lvl3pPr>
            <a:lvl4pPr>
              <a:spcBef>
                <a:spcPts val="360"/>
              </a:spcBef>
              <a:buSzPct val="100000"/>
              <a:defRPr sz="1800"/>
            </a:lvl4pPr>
            <a:lvl5pPr>
              <a:spcBef>
                <a:spcPts val="360"/>
              </a:spcBef>
              <a:buSzPct val="100000"/>
              <a:defRPr sz="1800"/>
            </a:lvl5pPr>
            <a:lvl6pPr>
              <a:spcBef>
                <a:spcPts val="360"/>
              </a:spcBef>
              <a:buSzPct val="100000"/>
              <a:defRPr sz="1800"/>
            </a:lvl6pPr>
            <a:lvl7pPr>
              <a:spcBef>
                <a:spcPts val="360"/>
              </a:spcBef>
              <a:buSzPct val="100000"/>
              <a:defRPr sz="1800"/>
            </a:lvl7pPr>
            <a:lvl8pPr>
              <a:spcBef>
                <a:spcPts val="360"/>
              </a:spcBef>
              <a:buSzPct val="100000"/>
              <a:defRPr sz="1800"/>
            </a:lvl8pPr>
            <a:lvl9pPr>
              <a:spcBef>
                <a:spcPts val="360"/>
              </a:spcBef>
              <a:buSzPct val="100000"/>
              <a:defRPr sz="1800"/>
            </a:lvl9pPr>
          </a:lstStyle>
          <a:p>
            <a:endParaRPr/>
          </a:p>
        </p:txBody>
      </p:sp>
      <p:sp>
        <p:nvSpPr>
          <p:cNvPr id="7" name="Shape 7"/>
          <p:cNvSpPr txBox="1">
            <a:spLocks noGrp="1"/>
          </p:cNvSpPr>
          <p:nvPr>
            <p:ph type="sldNum" idx="12"/>
          </p:nvPr>
        </p:nvSpPr>
        <p:spPr>
          <a:xfrm>
            <a:off x="11409055" y="6333134"/>
            <a:ext cx="731700" cy="524699"/>
          </a:xfrm>
          <a:prstGeom prst="rect">
            <a:avLst/>
          </a:prstGeom>
          <a:noFill/>
          <a:ln>
            <a:noFill/>
          </a:ln>
        </p:spPr>
        <p:txBody>
          <a:bodyPr lIns="91425" tIns="91425" rIns="91425" bIns="91425" anchor="ctr" anchorCtr="0">
            <a:noAutofit/>
          </a:bodyPr>
          <a:lstStyle>
            <a:lvl1pPr algn="r">
              <a:spcBef>
                <a:spcPts val="0"/>
              </a:spcBef>
              <a:buNone/>
              <a:defRPr sz="1300">
                <a:solidFill>
                  <a:schemeClr val="dk1"/>
                </a:solidFill>
              </a:defRPr>
            </a:lvl1pPr>
          </a:lstStyle>
          <a:p>
            <a:pPr>
              <a:spcBef>
                <a:spcPts val="0"/>
              </a:spcBef>
              <a:buNone/>
            </a:pPr>
            <a:fld id="{00000000-1234-1234-1234-123412341234}" type="slidenum">
              <a:rPr lang="en-US"/>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mailto:kbrooks@ulsterboces.org"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39.png"/><Relationship Id="rId5" Type="http://schemas.openxmlformats.org/officeDocument/2006/relationships/hyperlink" Target="mailto:bhastie@ulsterboces.org" TargetMode="External"/><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NsBna5IVBYg"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Shape 36"/>
          <p:cNvSpPr txBox="1">
            <a:spLocks noGrp="1"/>
          </p:cNvSpPr>
          <p:nvPr>
            <p:ph type="ctrTitle"/>
          </p:nvPr>
        </p:nvSpPr>
        <p:spPr>
          <a:xfrm>
            <a:off x="914400" y="854499"/>
            <a:ext cx="10363200" cy="1724099"/>
          </a:xfrm>
          <a:prstGeom prst="rect">
            <a:avLst/>
          </a:prstGeom>
          <a:noFill/>
          <a:ln>
            <a:noFill/>
          </a:ln>
        </p:spPr>
        <p:txBody>
          <a:bodyPr lIns="91425" tIns="45700" rIns="91425" bIns="45700" anchor="b" anchorCtr="0">
            <a:noAutofit/>
          </a:bodyPr>
          <a:lstStyle/>
          <a:p>
            <a:pPr marL="0" marR="0" lvl="0" indent="0" algn="ctr" rtl="0">
              <a:lnSpc>
                <a:spcPct val="90000"/>
              </a:lnSpc>
              <a:spcBef>
                <a:spcPts val="0"/>
              </a:spcBef>
              <a:buClr>
                <a:schemeClr val="dk1"/>
              </a:buClr>
              <a:buSzPct val="25000"/>
              <a:buFont typeface="Calibri"/>
              <a:buNone/>
            </a:pPr>
            <a:r>
              <a:rPr lang="en-US" sz="6000" i="0" u="none" strike="noStrike" cap="none" baseline="0">
                <a:solidFill>
                  <a:srgbClr val="FF0000"/>
                </a:solidFill>
                <a:latin typeface="Calibri"/>
                <a:ea typeface="Calibri"/>
                <a:cs typeface="Calibri"/>
                <a:sym typeface="Calibri"/>
              </a:rPr>
              <a:t>Introduction to Language That </a:t>
            </a:r>
            <a:r>
              <a:rPr lang="en-US" sz="6000" i="1" u="none" strike="noStrike" cap="none" baseline="0">
                <a:solidFill>
                  <a:srgbClr val="FF0000"/>
                </a:solidFill>
                <a:latin typeface="Calibri"/>
                <a:ea typeface="Calibri"/>
                <a:cs typeface="Calibri"/>
                <a:sym typeface="Calibri"/>
              </a:rPr>
              <a:t>Improves Performance</a:t>
            </a:r>
          </a:p>
        </p:txBody>
      </p:sp>
      <p:sp>
        <p:nvSpPr>
          <p:cNvPr id="37" name="Shape 37"/>
          <p:cNvSpPr txBox="1">
            <a:spLocks noGrp="1"/>
          </p:cNvSpPr>
          <p:nvPr>
            <p:ph type="subTitle" idx="1"/>
          </p:nvPr>
        </p:nvSpPr>
        <p:spPr>
          <a:xfrm>
            <a:off x="914400" y="2905802"/>
            <a:ext cx="10363200" cy="1241699"/>
          </a:xfrm>
          <a:prstGeom prst="rect">
            <a:avLst/>
          </a:prstGeom>
          <a:noFill/>
          <a:ln>
            <a:noFill/>
          </a:ln>
        </p:spPr>
        <p:txBody>
          <a:bodyPr lIns="91425" tIns="45700" rIns="91425" bIns="45700" anchor="t" anchorCtr="0">
            <a:noAutofit/>
          </a:bodyPr>
          <a:lstStyle/>
          <a:p>
            <a:pPr marL="0" marR="0" lvl="0" indent="0" algn="ctr" rtl="0">
              <a:lnSpc>
                <a:spcPct val="75000"/>
              </a:lnSpc>
              <a:spcBef>
                <a:spcPts val="0"/>
              </a:spcBef>
              <a:buClr>
                <a:schemeClr val="dk1"/>
              </a:buClr>
              <a:buFont typeface="Arial"/>
              <a:buNone/>
            </a:pPr>
            <a:endParaRPr sz="1850" b="0" i="0" u="none" strike="noStrike" cap="none" baseline="0">
              <a:solidFill>
                <a:schemeClr val="dk1"/>
              </a:solidFill>
              <a:latin typeface="Calibri"/>
              <a:ea typeface="Calibri"/>
              <a:cs typeface="Calibri"/>
              <a:sym typeface="Calibri"/>
            </a:endParaRPr>
          </a:p>
          <a:p>
            <a:pPr marL="0" marR="0" lvl="0" indent="0" algn="ctr" rtl="0">
              <a:lnSpc>
                <a:spcPct val="75000"/>
              </a:lnSpc>
              <a:spcBef>
                <a:spcPts val="1000"/>
              </a:spcBef>
              <a:buClr>
                <a:schemeClr val="dk1"/>
              </a:buClr>
              <a:buSzPct val="25000"/>
              <a:buFont typeface="Arial"/>
              <a:buNone/>
            </a:pPr>
            <a:r>
              <a:rPr lang="en-US" sz="1850" b="0" i="0" u="none" strike="noStrike" cap="none" baseline="0">
                <a:solidFill>
                  <a:schemeClr val="dk1"/>
                </a:solidFill>
                <a:latin typeface="Calibri"/>
                <a:ea typeface="Calibri"/>
                <a:cs typeface="Calibri"/>
                <a:sym typeface="Calibri"/>
              </a:rPr>
              <a:t>Karen Brooks &amp; Barbara Tischler Hastie</a:t>
            </a:r>
          </a:p>
          <a:p>
            <a:pPr marL="0" marR="0" lvl="0" indent="0" algn="ctr" rtl="0">
              <a:lnSpc>
                <a:spcPct val="75000"/>
              </a:lnSpc>
              <a:spcBef>
                <a:spcPts val="1000"/>
              </a:spcBef>
              <a:buClr>
                <a:schemeClr val="dk1"/>
              </a:buClr>
              <a:buSzPct val="25000"/>
              <a:buFont typeface="Arial"/>
              <a:buNone/>
            </a:pPr>
            <a:r>
              <a:rPr lang="en-US" sz="1850" b="0" i="0" u="none" strike="noStrike" cap="none" baseline="0">
                <a:solidFill>
                  <a:schemeClr val="dk1"/>
                </a:solidFill>
                <a:latin typeface="Calibri"/>
                <a:ea typeface="Calibri"/>
                <a:cs typeface="Calibri"/>
                <a:sym typeface="Calibri"/>
              </a:rPr>
              <a:t>Ulster BOCES</a:t>
            </a:r>
          </a:p>
          <a:p>
            <a:pPr marL="0" marR="0" lvl="0" indent="0" algn="ctr" rtl="0">
              <a:lnSpc>
                <a:spcPct val="75000"/>
              </a:lnSpc>
              <a:spcBef>
                <a:spcPts val="1000"/>
              </a:spcBef>
              <a:buClr>
                <a:schemeClr val="dk1"/>
              </a:buClr>
              <a:buFont typeface="Arial"/>
              <a:buNone/>
            </a:pPr>
            <a:endParaRPr sz="1850" b="0" i="0" u="none" strike="noStrike" cap="none" baseline="0">
              <a:solidFill>
                <a:schemeClr val="dk1"/>
              </a:solidFill>
              <a:latin typeface="Calibri"/>
              <a:ea typeface="Calibri"/>
              <a:cs typeface="Calibri"/>
              <a:sym typeface="Calibri"/>
            </a:endParaRPr>
          </a:p>
          <a:p>
            <a:pPr marL="0" marR="0" lvl="0" indent="0" algn="ctr" rtl="0">
              <a:lnSpc>
                <a:spcPct val="75000"/>
              </a:lnSpc>
              <a:spcBef>
                <a:spcPts val="1000"/>
              </a:spcBef>
              <a:buClr>
                <a:schemeClr val="dk1"/>
              </a:buClr>
              <a:buSzPct val="25000"/>
              <a:buFont typeface="Arial"/>
              <a:buNone/>
            </a:pPr>
            <a:r>
              <a:rPr lang="en-US" sz="1850">
                <a:solidFill>
                  <a:schemeClr val="dk1"/>
                </a:solidFill>
                <a:latin typeface="Calibri"/>
                <a:ea typeface="Calibri"/>
                <a:cs typeface="Calibri"/>
                <a:sym typeface="Calibri"/>
              </a:rPr>
              <a:t>March 18</a:t>
            </a:r>
            <a:r>
              <a:rPr lang="en-US" sz="1850" b="0" i="0" u="none" strike="noStrike" cap="none" baseline="0">
                <a:solidFill>
                  <a:schemeClr val="dk1"/>
                </a:solidFill>
                <a:latin typeface="Calibri"/>
                <a:ea typeface="Calibri"/>
                <a:cs typeface="Calibri"/>
                <a:sym typeface="Calibri"/>
              </a:rPr>
              <a:t>, 2015</a:t>
            </a:r>
          </a:p>
        </p:txBody>
      </p:sp>
      <p:pic>
        <p:nvPicPr>
          <p:cNvPr id="38" name="Shape 38"/>
          <p:cNvPicPr preferRelativeResize="0"/>
          <p:nvPr/>
        </p:nvPicPr>
        <p:blipFill>
          <a:blip r:embed="rId3">
            <a:alphaModFix/>
          </a:blip>
          <a:stretch>
            <a:fillRect/>
          </a:stretch>
        </p:blipFill>
        <p:spPr>
          <a:xfrm>
            <a:off x="3665650" y="5184525"/>
            <a:ext cx="4662199" cy="1430124"/>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4" name="Shape 94"/>
          <p:cNvPicPr preferRelativeResize="0"/>
          <p:nvPr/>
        </p:nvPicPr>
        <p:blipFill>
          <a:blip r:embed="rId3">
            <a:alphaModFix/>
          </a:blip>
          <a:stretch>
            <a:fillRect/>
          </a:stretch>
        </p:blipFill>
        <p:spPr>
          <a:xfrm>
            <a:off x="3207637" y="142600"/>
            <a:ext cx="5776717" cy="6858000"/>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Shape 99"/>
          <p:cNvPicPr preferRelativeResize="0"/>
          <p:nvPr/>
        </p:nvPicPr>
        <p:blipFill>
          <a:blip r:embed="rId3">
            <a:alphaModFix/>
          </a:blip>
          <a:stretch>
            <a:fillRect/>
          </a:stretch>
        </p:blipFill>
        <p:spPr>
          <a:xfrm>
            <a:off x="181475" y="93900"/>
            <a:ext cx="7112425" cy="6645849"/>
          </a:xfrm>
          <a:prstGeom prst="rect">
            <a:avLst/>
          </a:prstGeom>
          <a:noFill/>
          <a:ln>
            <a:noFill/>
          </a:ln>
        </p:spPr>
      </p:pic>
      <p:sp>
        <p:nvSpPr>
          <p:cNvPr id="100" name="Shape 100"/>
          <p:cNvSpPr txBox="1"/>
          <p:nvPr/>
        </p:nvSpPr>
        <p:spPr>
          <a:xfrm>
            <a:off x="8297025" y="193200"/>
            <a:ext cx="3000000" cy="6320400"/>
          </a:xfrm>
          <a:prstGeom prst="rect">
            <a:avLst/>
          </a:prstGeom>
          <a:noFill/>
          <a:ln>
            <a:noFill/>
          </a:ln>
        </p:spPr>
        <p:txBody>
          <a:bodyPr lIns="91425" tIns="91425" rIns="91425" bIns="91425" anchor="ctr" anchorCtr="0">
            <a:noAutofit/>
          </a:bodyPr>
          <a:lstStyle/>
          <a:p>
            <a:pPr lvl="0" rtl="0">
              <a:spcBef>
                <a:spcPts val="0"/>
              </a:spcBef>
              <a:buNone/>
            </a:pPr>
            <a:r>
              <a:rPr lang="en-US" sz="3000" b="1">
                <a:solidFill>
                  <a:srgbClr val="FF0000"/>
                </a:solidFill>
              </a:rPr>
              <a:t>Turn &amp; Talk</a:t>
            </a:r>
          </a:p>
          <a:p>
            <a:pPr lvl="0" rtl="0">
              <a:spcBef>
                <a:spcPts val="0"/>
              </a:spcBef>
              <a:buNone/>
            </a:pPr>
            <a:endParaRPr sz="3000" b="1">
              <a:solidFill>
                <a:schemeClr val="dk1"/>
              </a:solidFill>
            </a:endParaRPr>
          </a:p>
          <a:p>
            <a:pPr marL="457200" lvl="0" indent="-419100" rtl="0">
              <a:spcBef>
                <a:spcPts val="0"/>
              </a:spcBef>
              <a:buClr>
                <a:schemeClr val="dk1"/>
              </a:buClr>
              <a:buSzPct val="100000"/>
              <a:buFont typeface="Arial"/>
              <a:buChar char="●"/>
            </a:pPr>
            <a:r>
              <a:rPr lang="en-US" sz="3000" b="1">
                <a:solidFill>
                  <a:schemeClr val="dk1"/>
                </a:solidFill>
              </a:rPr>
              <a:t>Take a moment to pause and reflect on how these </a:t>
            </a:r>
            <a:r>
              <a:rPr lang="en-US" sz="3000" b="1">
                <a:solidFill>
                  <a:srgbClr val="FF0000"/>
                </a:solidFill>
              </a:rPr>
              <a:t>Habits of Mind</a:t>
            </a:r>
            <a:r>
              <a:rPr lang="en-US" sz="3000" b="1">
                <a:solidFill>
                  <a:schemeClr val="dk1"/>
                </a:solidFill>
              </a:rPr>
              <a:t> can foster the </a:t>
            </a:r>
            <a:r>
              <a:rPr lang="en-US" sz="3000" b="1">
                <a:solidFill>
                  <a:srgbClr val="FF0000"/>
                </a:solidFill>
              </a:rPr>
              <a:t>Growth Mindset</a:t>
            </a:r>
            <a:r>
              <a:rPr lang="en-US" sz="3000" b="1">
                <a:solidFill>
                  <a:schemeClr val="dk1"/>
                </a:solidFill>
              </a:rPr>
              <a:t> with students.</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subTitle" idx="1"/>
          </p:nvPr>
        </p:nvSpPr>
        <p:spPr>
          <a:xfrm>
            <a:off x="149075" y="115875"/>
            <a:ext cx="8587499" cy="6858000"/>
          </a:xfrm>
          <a:prstGeom prst="rect">
            <a:avLst/>
          </a:prstGeom>
        </p:spPr>
        <p:txBody>
          <a:bodyPr lIns="91425" tIns="91425" rIns="91425" bIns="91425" anchor="t" anchorCtr="0">
            <a:noAutofit/>
          </a:bodyPr>
          <a:lstStyle/>
          <a:p>
            <a:pPr marL="457200" lvl="0" indent="-533400" algn="l" rtl="0">
              <a:spcBef>
                <a:spcPts val="0"/>
              </a:spcBef>
              <a:buClr>
                <a:srgbClr val="FF0000"/>
              </a:buClr>
              <a:buSzPct val="100000"/>
              <a:buFont typeface="Arial"/>
              <a:buChar char="●"/>
            </a:pPr>
            <a:r>
              <a:rPr lang="en-US" sz="4800" b="1" u="sng">
                <a:solidFill>
                  <a:srgbClr val="FF0000"/>
                </a:solidFill>
              </a:rPr>
              <a:t>FOLLOW-UP QUESTIONS</a:t>
            </a:r>
            <a:r>
              <a:rPr lang="en-US" sz="4800" b="1">
                <a:solidFill>
                  <a:srgbClr val="FF0000"/>
                </a:solidFill>
              </a:rPr>
              <a:t>:</a:t>
            </a:r>
          </a:p>
          <a:p>
            <a:pPr lvl="0" algn="l" rtl="0">
              <a:spcBef>
                <a:spcPts val="0"/>
              </a:spcBef>
              <a:buNone/>
            </a:pPr>
            <a:endParaRPr sz="2400"/>
          </a:p>
          <a:p>
            <a:pPr marL="457200" lvl="0" indent="-349250" algn="l" rtl="0">
              <a:spcBef>
                <a:spcPts val="0"/>
              </a:spcBef>
              <a:buClr>
                <a:schemeClr val="dk2"/>
              </a:buClr>
              <a:buSzPct val="100000"/>
              <a:buFont typeface="Arial"/>
              <a:buChar char="●"/>
            </a:pPr>
            <a:r>
              <a:rPr lang="en-US" sz="1900"/>
              <a:t>Hold students accountable for responding with their best answer</a:t>
            </a:r>
          </a:p>
          <a:p>
            <a:pPr lvl="0" algn="l" rtl="0">
              <a:spcBef>
                <a:spcPts val="0"/>
              </a:spcBef>
              <a:buNone/>
            </a:pPr>
            <a:endParaRPr sz="1900"/>
          </a:p>
          <a:p>
            <a:pPr marL="457200" lvl="0" indent="-349250" algn="l" rtl="0">
              <a:spcBef>
                <a:spcPts val="0"/>
              </a:spcBef>
              <a:buClr>
                <a:schemeClr val="dk2"/>
              </a:buClr>
              <a:buSzPct val="100000"/>
              <a:buFont typeface="Arial"/>
              <a:buChar char="●"/>
            </a:pPr>
            <a:r>
              <a:rPr lang="en-US" sz="1900"/>
              <a:t>Honor the student’s answer by stating clearly whether it is right or wrong </a:t>
            </a:r>
            <a:r>
              <a:rPr lang="en-US" sz="1900" b="1">
                <a:solidFill>
                  <a:srgbClr val="FF0000"/>
                </a:solidFill>
              </a:rPr>
              <a:t>BE EXPLICIT</a:t>
            </a:r>
          </a:p>
          <a:p>
            <a:pPr lvl="0" algn="l" rtl="0">
              <a:spcBef>
                <a:spcPts val="0"/>
              </a:spcBef>
              <a:buNone/>
            </a:pPr>
            <a:endParaRPr sz="1900"/>
          </a:p>
          <a:p>
            <a:pPr marL="457200" lvl="0" indent="-349250" algn="l" rtl="0">
              <a:spcBef>
                <a:spcPts val="0"/>
              </a:spcBef>
              <a:buClr>
                <a:schemeClr val="dk2"/>
              </a:buClr>
              <a:buSzPct val="100000"/>
              <a:buFont typeface="Arial"/>
              <a:buChar char="●"/>
            </a:pPr>
            <a:r>
              <a:rPr lang="en-US" sz="1900"/>
              <a:t>Distinguish between incorrect knowledge and incorrect cognitive processing</a:t>
            </a:r>
          </a:p>
          <a:p>
            <a:pPr lvl="0" algn="l" rtl="0">
              <a:spcBef>
                <a:spcPts val="0"/>
              </a:spcBef>
              <a:buNone/>
            </a:pPr>
            <a:endParaRPr sz="1900"/>
          </a:p>
          <a:p>
            <a:pPr marL="457200" lvl="0" indent="-349250" algn="l" rtl="0">
              <a:spcBef>
                <a:spcPts val="0"/>
              </a:spcBef>
              <a:buClr>
                <a:schemeClr val="dk2"/>
              </a:buClr>
              <a:buSzPct val="100000"/>
              <a:buFont typeface="Arial"/>
              <a:buChar char="●"/>
            </a:pPr>
            <a:r>
              <a:rPr lang="en-US" sz="1900"/>
              <a:t>Following an incorrect or incomplete answer, being follow-up moves by seeking to get behind the student's thinking</a:t>
            </a:r>
          </a:p>
          <a:p>
            <a:pPr lvl="0" algn="l" rtl="0">
              <a:spcBef>
                <a:spcPts val="0"/>
              </a:spcBef>
              <a:buNone/>
            </a:pPr>
            <a:endParaRPr sz="1900"/>
          </a:p>
          <a:p>
            <a:pPr marL="457200" lvl="0" indent="-349250" algn="l" rtl="0">
              <a:spcBef>
                <a:spcPts val="0"/>
              </a:spcBef>
              <a:buClr>
                <a:schemeClr val="dk2"/>
              </a:buClr>
              <a:buSzPct val="100000"/>
              <a:buFont typeface="Arial"/>
              <a:buChar char="●"/>
            </a:pPr>
            <a:r>
              <a:rPr lang="en-US" sz="1900"/>
              <a:t>Use your best judgement in determining how long to stay with a student</a:t>
            </a:r>
          </a:p>
          <a:p>
            <a:pPr lvl="0" algn="l" rtl="0">
              <a:spcBef>
                <a:spcPts val="0"/>
              </a:spcBef>
              <a:buNone/>
            </a:pPr>
            <a:endParaRPr sz="1900"/>
          </a:p>
          <a:p>
            <a:pPr marL="457200" lvl="0" indent="-349250" algn="l" rtl="0">
              <a:spcBef>
                <a:spcPts val="0"/>
              </a:spcBef>
              <a:buClr>
                <a:schemeClr val="dk2"/>
              </a:buClr>
              <a:buSzPct val="100000"/>
              <a:buFont typeface="Arial"/>
              <a:buChar char="●"/>
            </a:pPr>
            <a:r>
              <a:rPr lang="en-US" sz="1900"/>
              <a:t>If the student is unable to provide a correct answer, then ensure that they hear the correct answer and explanation and then come back to them later in the class period</a:t>
            </a:r>
          </a:p>
        </p:txBody>
      </p:sp>
      <p:pic>
        <p:nvPicPr>
          <p:cNvPr id="106" name="Shape 106"/>
          <p:cNvPicPr preferRelativeResize="0"/>
          <p:nvPr/>
        </p:nvPicPr>
        <p:blipFill>
          <a:blip r:embed="rId3">
            <a:alphaModFix/>
          </a:blip>
          <a:stretch>
            <a:fillRect/>
          </a:stretch>
        </p:blipFill>
        <p:spPr>
          <a:xfrm>
            <a:off x="8658725" y="767662"/>
            <a:ext cx="3472050" cy="5322674"/>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pic>
        <p:nvPicPr>
          <p:cNvPr id="111" name="Shape 111"/>
          <p:cNvPicPr preferRelativeResize="0"/>
          <p:nvPr/>
        </p:nvPicPr>
        <p:blipFill rotWithShape="1">
          <a:blip r:embed="rId3">
            <a:alphaModFix/>
          </a:blip>
          <a:srcRect/>
          <a:stretch/>
        </p:blipFill>
        <p:spPr>
          <a:xfrm>
            <a:off x="0" y="0"/>
            <a:ext cx="3295649" cy="1295400"/>
          </a:xfrm>
          <a:prstGeom prst="rect">
            <a:avLst/>
          </a:prstGeom>
          <a:noFill/>
          <a:ln>
            <a:noFill/>
          </a:ln>
        </p:spPr>
      </p:pic>
      <p:pic>
        <p:nvPicPr>
          <p:cNvPr id="112" name="Shape 112"/>
          <p:cNvPicPr preferRelativeResize="0">
            <a:picLocks noGrp="1"/>
          </p:cNvPicPr>
          <p:nvPr>
            <p:ph type="body" idx="1"/>
          </p:nvPr>
        </p:nvPicPr>
        <p:blipFill rotWithShape="1">
          <a:blip r:embed="rId4">
            <a:alphaModFix/>
          </a:blip>
          <a:srcRect/>
          <a:stretch/>
        </p:blipFill>
        <p:spPr>
          <a:xfrm>
            <a:off x="2560321" y="1727199"/>
            <a:ext cx="7286762" cy="4417598"/>
          </a:xfrm>
          <a:prstGeom prst="rect">
            <a:avLst/>
          </a:prstGeom>
          <a:noFill/>
          <a:ln>
            <a:noFill/>
          </a:ln>
        </p:spPr>
      </p:pic>
      <p:sp>
        <p:nvSpPr>
          <p:cNvPr id="113" name="Shape 113"/>
          <p:cNvSpPr txBox="1"/>
          <p:nvPr/>
        </p:nvSpPr>
        <p:spPr>
          <a:xfrm>
            <a:off x="3693500" y="554750"/>
            <a:ext cx="7467299" cy="871199"/>
          </a:xfrm>
          <a:prstGeom prst="rect">
            <a:avLst/>
          </a:prstGeom>
          <a:noFill/>
          <a:ln>
            <a:noFill/>
          </a:ln>
        </p:spPr>
        <p:txBody>
          <a:bodyPr lIns="91425" tIns="91425" rIns="91425" bIns="91425" anchor="t" anchorCtr="0">
            <a:noAutofit/>
          </a:bodyPr>
          <a:lstStyle/>
          <a:p>
            <a:pPr>
              <a:spcBef>
                <a:spcPts val="0"/>
              </a:spcBef>
              <a:buNone/>
            </a:pPr>
            <a:r>
              <a:rPr lang="en-US"/>
              <a:t>4:15 - 6:34</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ctrTitle"/>
          </p:nvPr>
        </p:nvSpPr>
        <p:spPr>
          <a:xfrm>
            <a:off x="165600" y="236424"/>
            <a:ext cx="11860799" cy="6365999"/>
          </a:xfrm>
          <a:prstGeom prst="rect">
            <a:avLst/>
          </a:prstGeom>
        </p:spPr>
        <p:txBody>
          <a:bodyPr lIns="91425" tIns="91425" rIns="91425" bIns="91425" anchor="b" anchorCtr="0">
            <a:noAutofit/>
          </a:bodyPr>
          <a:lstStyle/>
          <a:p>
            <a:pPr algn="l" rtl="0">
              <a:spcBef>
                <a:spcPts val="0"/>
              </a:spcBef>
              <a:buNone/>
            </a:pPr>
            <a:endParaRPr sz="2400" b="1"/>
          </a:p>
          <a:p>
            <a:pPr algn="l" rtl="0">
              <a:spcBef>
                <a:spcPts val="0"/>
              </a:spcBef>
              <a:buNone/>
            </a:pPr>
            <a:endParaRPr sz="2400" b="1">
              <a:solidFill>
                <a:schemeClr val="dk1"/>
              </a:solidFill>
            </a:endParaRPr>
          </a:p>
          <a:p>
            <a:pPr algn="l" rtl="0">
              <a:spcBef>
                <a:spcPts val="0"/>
              </a:spcBef>
              <a:buNone/>
            </a:pPr>
            <a:endParaRPr sz="2400" b="1">
              <a:solidFill>
                <a:schemeClr val="dk1"/>
              </a:solidFill>
            </a:endParaRPr>
          </a:p>
          <a:p>
            <a:pPr rtl="0">
              <a:spcBef>
                <a:spcPts val="0"/>
              </a:spcBef>
              <a:buNone/>
            </a:pPr>
            <a:endParaRPr sz="2400" b="1" u="sng">
              <a:solidFill>
                <a:schemeClr val="dk1"/>
              </a:solidFill>
            </a:endParaRPr>
          </a:p>
          <a:p>
            <a:pPr rtl="0">
              <a:spcBef>
                <a:spcPts val="0"/>
              </a:spcBef>
              <a:buNone/>
            </a:pPr>
            <a:r>
              <a:rPr lang="en-US" sz="3600" b="1" u="sng">
                <a:solidFill>
                  <a:srgbClr val="FF0000"/>
                </a:solidFill>
              </a:rPr>
              <a:t>QUESTION STEMS</a:t>
            </a:r>
          </a:p>
          <a:p>
            <a:pPr rtl="0">
              <a:spcBef>
                <a:spcPts val="0"/>
              </a:spcBef>
              <a:buNone/>
            </a:pPr>
            <a:endParaRPr sz="3600" u="sng">
              <a:solidFill>
                <a:srgbClr val="FF0000"/>
              </a:solidFill>
            </a:endParaRPr>
          </a:p>
          <a:p>
            <a:pPr rtl="0">
              <a:spcBef>
                <a:spcPts val="0"/>
              </a:spcBef>
              <a:buNone/>
            </a:pPr>
            <a:endParaRPr sz="2400" b="1" u="sng">
              <a:solidFill>
                <a:schemeClr val="dk1"/>
              </a:solidFill>
            </a:endParaRPr>
          </a:p>
          <a:p>
            <a:pPr marL="457200" lvl="0" indent="-381000" algn="l" rtl="0">
              <a:spcBef>
                <a:spcPts val="0"/>
              </a:spcBef>
              <a:buClr>
                <a:schemeClr val="dk1"/>
              </a:buClr>
              <a:buSzPct val="100000"/>
              <a:buFont typeface="Arial"/>
              <a:buChar char="●"/>
            </a:pPr>
            <a:r>
              <a:rPr lang="en-US" sz="2400"/>
              <a:t>Can you say more about this?</a:t>
            </a:r>
          </a:p>
          <a:p>
            <a:pPr lvl="0" algn="l" rtl="0">
              <a:spcBef>
                <a:spcPts val="0"/>
              </a:spcBef>
              <a:buNone/>
            </a:pPr>
            <a:endParaRPr sz="2400"/>
          </a:p>
          <a:p>
            <a:pPr marL="457200" lvl="0" indent="-381000" algn="l" rtl="0">
              <a:spcBef>
                <a:spcPts val="0"/>
              </a:spcBef>
              <a:buClr>
                <a:schemeClr val="dk1"/>
              </a:buClr>
              <a:buSzPct val="100000"/>
              <a:buFont typeface="Arial"/>
              <a:buChar char="●"/>
            </a:pPr>
            <a:r>
              <a:rPr lang="en-US" sz="2400"/>
              <a:t>I’m interested in your thinking about this topic. Can you continue to build on what you’ve said?</a:t>
            </a:r>
          </a:p>
          <a:p>
            <a:pPr lvl="0" algn="l" rtl="0">
              <a:spcBef>
                <a:spcPts val="0"/>
              </a:spcBef>
              <a:buNone/>
            </a:pPr>
            <a:endParaRPr sz="2400"/>
          </a:p>
          <a:p>
            <a:pPr marL="457200" lvl="0" indent="-381000" algn="l" rtl="0">
              <a:spcBef>
                <a:spcPts val="0"/>
              </a:spcBef>
              <a:buClr>
                <a:schemeClr val="dk1"/>
              </a:buClr>
              <a:buSzPct val="100000"/>
              <a:buFont typeface="Arial"/>
              <a:buChar char="●"/>
            </a:pPr>
            <a:r>
              <a:rPr lang="en-US" sz="2400"/>
              <a:t>You have already said______, which is correct. Given the correctness of this, where would you go next?</a:t>
            </a:r>
          </a:p>
          <a:p>
            <a:pPr lvl="0" algn="l" rtl="0">
              <a:spcBef>
                <a:spcPts val="0"/>
              </a:spcBef>
              <a:buNone/>
            </a:pPr>
            <a:endParaRPr sz="2400"/>
          </a:p>
          <a:p>
            <a:pPr marL="457200" lvl="0" indent="-381000" algn="l" rtl="0">
              <a:spcBef>
                <a:spcPts val="0"/>
              </a:spcBef>
              <a:buClr>
                <a:schemeClr val="dk1"/>
              </a:buClr>
              <a:buSzPct val="100000"/>
              <a:buFont typeface="Arial"/>
              <a:buChar char="●"/>
            </a:pPr>
            <a:r>
              <a:rPr lang="en-US" sz="2400"/>
              <a:t>Can you express the main idea using different words?</a:t>
            </a:r>
          </a:p>
          <a:p>
            <a:pPr lvl="0" algn="l" rtl="0">
              <a:spcBef>
                <a:spcPts val="0"/>
              </a:spcBef>
              <a:buNone/>
            </a:pPr>
            <a:endParaRPr sz="2400"/>
          </a:p>
          <a:p>
            <a:pPr marL="457200" lvl="0" indent="-381000" algn="l" rtl="0">
              <a:spcBef>
                <a:spcPts val="0"/>
              </a:spcBef>
              <a:buClr>
                <a:schemeClr val="dk1"/>
              </a:buClr>
              <a:buSzPct val="100000"/>
              <a:buFont typeface="Arial"/>
              <a:buChar char="●"/>
            </a:pPr>
            <a:r>
              <a:rPr lang="en-US" sz="2400"/>
              <a:t>What experiences do you have to support this judgment?</a:t>
            </a:r>
          </a:p>
          <a:p>
            <a:pPr lvl="0" algn="l" rtl="0">
              <a:spcBef>
                <a:spcPts val="0"/>
              </a:spcBef>
              <a:buNone/>
            </a:pPr>
            <a:endParaRPr sz="2400"/>
          </a:p>
        </p:txBody>
      </p:sp>
      <p:pic>
        <p:nvPicPr>
          <p:cNvPr id="119" name="Shape 119"/>
          <p:cNvPicPr preferRelativeResize="0"/>
          <p:nvPr/>
        </p:nvPicPr>
        <p:blipFill>
          <a:blip r:embed="rId3">
            <a:alphaModFix/>
          </a:blip>
          <a:stretch>
            <a:fillRect/>
          </a:stretch>
        </p:blipFill>
        <p:spPr>
          <a:xfrm>
            <a:off x="522575" y="236425"/>
            <a:ext cx="2847975" cy="1609725"/>
          </a:xfrm>
          <a:prstGeom prst="rect">
            <a:avLst/>
          </a:prstGeom>
          <a:noFill/>
          <a:ln>
            <a:noFill/>
          </a:ln>
        </p:spPr>
      </p:pic>
      <p:pic>
        <p:nvPicPr>
          <p:cNvPr id="120" name="Shape 120"/>
          <p:cNvPicPr preferRelativeResize="0"/>
          <p:nvPr/>
        </p:nvPicPr>
        <p:blipFill>
          <a:blip r:embed="rId3">
            <a:alphaModFix/>
          </a:blip>
          <a:stretch>
            <a:fillRect/>
          </a:stretch>
        </p:blipFill>
        <p:spPr>
          <a:xfrm rot="-1089332">
            <a:off x="8811399" y="783025"/>
            <a:ext cx="2847974" cy="1609724"/>
          </a:xfrm>
          <a:prstGeom prst="rect">
            <a:avLst/>
          </a:prstGeom>
          <a:noFill/>
          <a:ln>
            <a:noFill/>
          </a:ln>
        </p:spPr>
      </p:pic>
      <p:pic>
        <p:nvPicPr>
          <p:cNvPr id="121" name="Shape 121"/>
          <p:cNvPicPr preferRelativeResize="0"/>
          <p:nvPr/>
        </p:nvPicPr>
        <p:blipFill>
          <a:blip r:embed="rId4">
            <a:alphaModFix/>
          </a:blip>
          <a:stretch>
            <a:fillRect/>
          </a:stretch>
        </p:blipFill>
        <p:spPr>
          <a:xfrm>
            <a:off x="9668025" y="4754650"/>
            <a:ext cx="1562100" cy="1314450"/>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pic>
        <p:nvPicPr>
          <p:cNvPr id="126" name="Shape 126"/>
          <p:cNvPicPr preferRelativeResize="0"/>
          <p:nvPr/>
        </p:nvPicPr>
        <p:blipFill rotWithShape="1">
          <a:blip r:embed="rId3">
            <a:alphaModFix/>
          </a:blip>
          <a:srcRect/>
          <a:stretch/>
        </p:blipFill>
        <p:spPr>
          <a:xfrm>
            <a:off x="0" y="0"/>
            <a:ext cx="2571749" cy="1285874"/>
          </a:xfrm>
          <a:prstGeom prst="rect">
            <a:avLst/>
          </a:prstGeom>
          <a:noFill/>
          <a:ln>
            <a:noFill/>
          </a:ln>
        </p:spPr>
      </p:pic>
      <p:pic>
        <p:nvPicPr>
          <p:cNvPr id="127" name="Shape 127"/>
          <p:cNvPicPr preferRelativeResize="0">
            <a:picLocks noGrp="1"/>
          </p:cNvPicPr>
          <p:nvPr>
            <p:ph type="body" idx="1"/>
          </p:nvPr>
        </p:nvPicPr>
        <p:blipFill rotWithShape="1">
          <a:blip r:embed="rId4">
            <a:alphaModFix/>
          </a:blip>
          <a:srcRect/>
          <a:stretch/>
        </p:blipFill>
        <p:spPr>
          <a:xfrm>
            <a:off x="2571750" y="1852597"/>
            <a:ext cx="6960235" cy="4101956"/>
          </a:xfrm>
          <a:prstGeom prst="rect">
            <a:avLst/>
          </a:prstGeom>
          <a:noFill/>
          <a:ln>
            <a:noFill/>
          </a:ln>
        </p:spPr>
      </p:pic>
      <p:sp>
        <p:nvSpPr>
          <p:cNvPr id="128" name="Shape 128"/>
          <p:cNvSpPr txBox="1"/>
          <p:nvPr/>
        </p:nvSpPr>
        <p:spPr>
          <a:xfrm>
            <a:off x="2571750" y="207325"/>
            <a:ext cx="1419900" cy="871199"/>
          </a:xfrm>
          <a:prstGeom prst="rect">
            <a:avLst/>
          </a:prstGeom>
          <a:noFill/>
          <a:ln>
            <a:noFill/>
          </a:ln>
        </p:spPr>
        <p:txBody>
          <a:bodyPr lIns="91425" tIns="91425" rIns="91425" bIns="91425" anchor="t" anchorCtr="0">
            <a:noAutofit/>
          </a:bodyPr>
          <a:lstStyle/>
          <a:p>
            <a:pPr>
              <a:spcBef>
                <a:spcPts val="0"/>
              </a:spcBef>
              <a:buNone/>
            </a:pPr>
            <a:r>
              <a:rPr lang="en-US"/>
              <a:t>6:34 - 9:44</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ctrTitle"/>
          </p:nvPr>
        </p:nvSpPr>
        <p:spPr>
          <a:xfrm>
            <a:off x="245050" y="530375"/>
            <a:ext cx="6858000" cy="5611499"/>
          </a:xfrm>
          <a:prstGeom prst="rect">
            <a:avLst/>
          </a:prstGeom>
        </p:spPr>
        <p:txBody>
          <a:bodyPr lIns="91425" tIns="91425" rIns="91425" bIns="91425" anchor="b" anchorCtr="0">
            <a:noAutofit/>
          </a:bodyPr>
          <a:lstStyle/>
          <a:p>
            <a:pPr lvl="0" algn="l" rtl="0">
              <a:spcBef>
                <a:spcPts val="0"/>
              </a:spcBef>
              <a:buClr>
                <a:schemeClr val="dk1"/>
              </a:buClr>
              <a:buSzPct val="30555"/>
              <a:buFont typeface="Arial"/>
              <a:buNone/>
            </a:pPr>
            <a:r>
              <a:rPr lang="en-US" sz="3600" u="sng">
                <a:solidFill>
                  <a:srgbClr val="FF0000"/>
                </a:solidFill>
              </a:rPr>
              <a:t>Strategies for Think-Alouds</a:t>
            </a:r>
            <a:r>
              <a:rPr lang="en-US">
                <a:solidFill>
                  <a:srgbClr val="FF0000"/>
                </a:solidFill>
              </a:rPr>
              <a:t>:</a:t>
            </a:r>
          </a:p>
          <a:p>
            <a:pPr lvl="0" algn="l" rtl="0">
              <a:spcBef>
                <a:spcPts val="0"/>
              </a:spcBef>
              <a:buClr>
                <a:schemeClr val="dk1"/>
              </a:buClr>
              <a:buFont typeface="Arial"/>
              <a:buNone/>
            </a:pPr>
            <a:endParaRPr/>
          </a:p>
          <a:p>
            <a:pPr lvl="0" algn="l" rtl="0">
              <a:spcBef>
                <a:spcPts val="0"/>
              </a:spcBef>
              <a:buNone/>
            </a:pPr>
            <a:endParaRPr sz="1800"/>
          </a:p>
          <a:p>
            <a:pPr marL="457200" lvl="0" indent="-381000" algn="l" rtl="0">
              <a:spcBef>
                <a:spcPts val="0"/>
              </a:spcBef>
              <a:buClr>
                <a:schemeClr val="dk1"/>
              </a:buClr>
              <a:buSzPct val="100000"/>
              <a:buFont typeface="Arial"/>
              <a:buChar char="●"/>
            </a:pPr>
            <a:r>
              <a:rPr lang="en-US" sz="2400">
                <a:solidFill>
                  <a:srgbClr val="0000FF"/>
                </a:solidFill>
              </a:rPr>
              <a:t>Before reading</a:t>
            </a:r>
            <a:r>
              <a:rPr lang="en-US" sz="2400"/>
              <a:t>- activate prior knowledge </a:t>
            </a:r>
          </a:p>
          <a:p>
            <a:pPr lvl="0" algn="l" rtl="0">
              <a:spcBef>
                <a:spcPts val="0"/>
              </a:spcBef>
              <a:buClr>
                <a:schemeClr val="dk1"/>
              </a:buClr>
              <a:buFont typeface="Arial"/>
              <a:buNone/>
            </a:pPr>
            <a:endParaRPr sz="2400"/>
          </a:p>
          <a:p>
            <a:pPr marL="457200" lvl="0" indent="-381000" algn="l" rtl="0">
              <a:spcBef>
                <a:spcPts val="0"/>
              </a:spcBef>
              <a:buClr>
                <a:schemeClr val="dk1"/>
              </a:buClr>
              <a:buSzPct val="100000"/>
              <a:buFont typeface="Arial"/>
              <a:buChar char="●"/>
            </a:pPr>
            <a:r>
              <a:rPr lang="en-US" sz="2400">
                <a:solidFill>
                  <a:srgbClr val="0000FF"/>
                </a:solidFill>
              </a:rPr>
              <a:t>During reading</a:t>
            </a:r>
            <a:r>
              <a:rPr lang="en-US" sz="2400"/>
              <a:t> -Relate text to text - Relate text to prior to knowledge - Infer</a:t>
            </a:r>
          </a:p>
          <a:p>
            <a:pPr lvl="0" algn="l" rtl="0">
              <a:spcBef>
                <a:spcPts val="0"/>
              </a:spcBef>
              <a:buClr>
                <a:schemeClr val="dk1"/>
              </a:buClr>
              <a:buFont typeface="Arial"/>
              <a:buNone/>
            </a:pPr>
            <a:endParaRPr sz="2400"/>
          </a:p>
          <a:p>
            <a:pPr marL="457200" lvl="0" indent="-381000" algn="l" rtl="0">
              <a:spcBef>
                <a:spcPts val="0"/>
              </a:spcBef>
              <a:buClr>
                <a:schemeClr val="dk1"/>
              </a:buClr>
              <a:buSzPct val="100000"/>
              <a:buFont typeface="Arial"/>
              <a:buChar char="●"/>
            </a:pPr>
            <a:r>
              <a:rPr lang="en-US" sz="2400">
                <a:solidFill>
                  <a:srgbClr val="0000FF"/>
                </a:solidFill>
              </a:rPr>
              <a:t>After reading</a:t>
            </a:r>
            <a:r>
              <a:rPr lang="en-US" sz="2400"/>
              <a:t> - Use strategies such as summarize. predict, question,reflect </a:t>
            </a:r>
          </a:p>
          <a:p>
            <a:pPr lvl="0" algn="l" rtl="0">
              <a:spcBef>
                <a:spcPts val="0"/>
              </a:spcBef>
              <a:buClr>
                <a:schemeClr val="dk1"/>
              </a:buClr>
              <a:buFont typeface="Arial"/>
              <a:buNone/>
            </a:pPr>
            <a:endParaRPr sz="3600" u="sng"/>
          </a:p>
        </p:txBody>
      </p:sp>
      <p:pic>
        <p:nvPicPr>
          <p:cNvPr id="134" name="Shape 134"/>
          <p:cNvPicPr preferRelativeResize="0"/>
          <p:nvPr/>
        </p:nvPicPr>
        <p:blipFill>
          <a:blip r:embed="rId3">
            <a:alphaModFix/>
          </a:blip>
          <a:stretch>
            <a:fillRect/>
          </a:stretch>
        </p:blipFill>
        <p:spPr>
          <a:xfrm>
            <a:off x="7103050" y="1619375"/>
            <a:ext cx="4726599" cy="3552176"/>
          </a:xfrm>
          <a:prstGeom prst="rect">
            <a:avLst/>
          </a:prstGeom>
          <a:noFill/>
          <a:ln>
            <a:noFill/>
          </a:ln>
        </p:spPr>
      </p:pic>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pic>
        <p:nvPicPr>
          <p:cNvPr id="139" name="Shape 139"/>
          <p:cNvPicPr preferRelativeResize="0"/>
          <p:nvPr/>
        </p:nvPicPr>
        <p:blipFill rotWithShape="1">
          <a:blip r:embed="rId3">
            <a:alphaModFix/>
          </a:blip>
          <a:srcRect/>
          <a:stretch/>
        </p:blipFill>
        <p:spPr>
          <a:xfrm>
            <a:off x="0" y="0"/>
            <a:ext cx="3143100" cy="1419300"/>
          </a:xfrm>
          <a:prstGeom prst="rect">
            <a:avLst/>
          </a:prstGeom>
          <a:noFill/>
          <a:ln>
            <a:noFill/>
          </a:ln>
        </p:spPr>
      </p:pic>
      <p:pic>
        <p:nvPicPr>
          <p:cNvPr id="140" name="Shape 140"/>
          <p:cNvPicPr preferRelativeResize="0">
            <a:picLocks noGrp="1"/>
          </p:cNvPicPr>
          <p:nvPr>
            <p:ph type="body" idx="1"/>
          </p:nvPr>
        </p:nvPicPr>
        <p:blipFill rotWithShape="1">
          <a:blip r:embed="rId4">
            <a:alphaModFix/>
          </a:blip>
          <a:srcRect/>
          <a:stretch/>
        </p:blipFill>
        <p:spPr>
          <a:xfrm>
            <a:off x="2626041" y="1889759"/>
            <a:ext cx="6788399" cy="4121999"/>
          </a:xfrm>
          <a:prstGeom prst="rect">
            <a:avLst/>
          </a:prstGeom>
          <a:noFill/>
          <a:ln>
            <a:noFill/>
          </a:ln>
        </p:spPr>
      </p:pic>
      <p:sp>
        <p:nvSpPr>
          <p:cNvPr id="141" name="Shape 141"/>
          <p:cNvSpPr txBox="1"/>
          <p:nvPr/>
        </p:nvSpPr>
        <p:spPr>
          <a:xfrm>
            <a:off x="3330500" y="465450"/>
            <a:ext cx="1218599" cy="622199"/>
          </a:xfrm>
          <a:prstGeom prst="rect">
            <a:avLst/>
          </a:prstGeom>
          <a:noFill/>
          <a:ln>
            <a:noFill/>
          </a:ln>
        </p:spPr>
        <p:txBody>
          <a:bodyPr lIns="91425" tIns="91425" rIns="91425" bIns="91425" anchor="t" anchorCtr="0">
            <a:noAutofit/>
          </a:bodyPr>
          <a:lstStyle/>
          <a:p>
            <a:pPr>
              <a:spcBef>
                <a:spcPts val="0"/>
              </a:spcBef>
              <a:buNone/>
            </a:pPr>
            <a:r>
              <a:rPr lang="en-US">
                <a:solidFill>
                  <a:schemeClr val="dk1"/>
                </a:solidFill>
              </a:rPr>
              <a:t>9:46 - 11:36</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ctrTitle"/>
          </p:nvPr>
        </p:nvSpPr>
        <p:spPr>
          <a:xfrm>
            <a:off x="322675" y="564600"/>
            <a:ext cx="11761199" cy="5728800"/>
          </a:xfrm>
          <a:prstGeom prst="rect">
            <a:avLst/>
          </a:prstGeom>
        </p:spPr>
        <p:txBody>
          <a:bodyPr lIns="91425" tIns="91425" rIns="91425" bIns="91425" anchor="b" anchorCtr="0">
            <a:noAutofit/>
          </a:bodyPr>
          <a:lstStyle/>
          <a:p>
            <a:pPr lvl="0" rtl="0">
              <a:spcBef>
                <a:spcPts val="0"/>
              </a:spcBef>
              <a:buNone/>
            </a:pPr>
            <a:endParaRPr sz="3000"/>
          </a:p>
          <a:p>
            <a:pPr lvl="0" rtl="0">
              <a:spcBef>
                <a:spcPts val="0"/>
              </a:spcBef>
              <a:buNone/>
            </a:pPr>
            <a:endParaRPr sz="3000"/>
          </a:p>
          <a:p>
            <a:pPr lvl="0" rtl="0">
              <a:spcBef>
                <a:spcPts val="0"/>
              </a:spcBef>
              <a:buClr>
                <a:schemeClr val="dk1"/>
              </a:buClr>
              <a:buSzPct val="25000"/>
              <a:buFont typeface="Arial"/>
              <a:buNone/>
            </a:pPr>
            <a:r>
              <a:rPr lang="en-US" b="1" i="1">
                <a:solidFill>
                  <a:srgbClr val="FF0000"/>
                </a:solidFill>
              </a:rPr>
              <a:t>Guiding Questions:</a:t>
            </a:r>
          </a:p>
          <a:p>
            <a:pPr lvl="0" rtl="0">
              <a:spcBef>
                <a:spcPts val="0"/>
              </a:spcBef>
              <a:buClr>
                <a:schemeClr val="dk1"/>
              </a:buClr>
              <a:buFont typeface="Arial"/>
              <a:buNone/>
            </a:pPr>
            <a:endParaRPr sz="600" i="1">
              <a:solidFill>
                <a:srgbClr val="FF0000"/>
              </a:solidFill>
            </a:endParaRPr>
          </a:p>
          <a:p>
            <a:pPr marL="457200" lvl="0" indent="-419100" algn="l" rtl="0">
              <a:spcBef>
                <a:spcPts val="0"/>
              </a:spcBef>
              <a:buClr>
                <a:schemeClr val="dk1"/>
              </a:buClr>
              <a:buSzPct val="100000"/>
              <a:buFont typeface="Arial"/>
              <a:buChar char="●"/>
            </a:pPr>
            <a:r>
              <a:rPr lang="en-US" sz="3000">
                <a:solidFill>
                  <a:schemeClr val="dk1"/>
                </a:solidFill>
              </a:rPr>
              <a:t>What am I  seeking to learn or do?</a:t>
            </a:r>
          </a:p>
          <a:p>
            <a:pPr lvl="0" algn="l" rtl="0">
              <a:spcBef>
                <a:spcPts val="0"/>
              </a:spcBef>
              <a:buNone/>
            </a:pPr>
            <a:endParaRPr sz="1200"/>
          </a:p>
          <a:p>
            <a:pPr marL="457200" lvl="0" indent="-419100" algn="l" rtl="0">
              <a:spcBef>
                <a:spcPts val="0"/>
              </a:spcBef>
              <a:buClr>
                <a:schemeClr val="dk1"/>
              </a:buClr>
              <a:buSzPct val="100000"/>
              <a:buFont typeface="Arial"/>
              <a:buChar char="●"/>
            </a:pPr>
            <a:r>
              <a:rPr lang="en-US" sz="3000">
                <a:solidFill>
                  <a:schemeClr val="dk1"/>
                </a:solidFill>
              </a:rPr>
              <a:t>What do I currently know or think about the topic?</a:t>
            </a:r>
          </a:p>
          <a:p>
            <a:pPr lvl="0" algn="l" rtl="0">
              <a:spcBef>
                <a:spcPts val="0"/>
              </a:spcBef>
              <a:buNone/>
            </a:pPr>
            <a:endParaRPr sz="1200"/>
          </a:p>
          <a:p>
            <a:pPr marL="457200" lvl="0" indent="-419100" algn="l" rtl="0">
              <a:spcBef>
                <a:spcPts val="0"/>
              </a:spcBef>
              <a:buClr>
                <a:schemeClr val="dk1"/>
              </a:buClr>
              <a:buSzPct val="100000"/>
              <a:buFont typeface="Arial"/>
              <a:buChar char="●"/>
            </a:pPr>
            <a:r>
              <a:rPr lang="en-US" sz="3000">
                <a:solidFill>
                  <a:schemeClr val="dk1"/>
                </a:solidFill>
              </a:rPr>
              <a:t>Is it accurate?</a:t>
            </a:r>
          </a:p>
          <a:p>
            <a:pPr lvl="0" algn="l" rtl="0">
              <a:spcBef>
                <a:spcPts val="0"/>
              </a:spcBef>
              <a:buNone/>
            </a:pPr>
            <a:endParaRPr sz="1200"/>
          </a:p>
          <a:p>
            <a:pPr marL="457200" lvl="0" indent="-419100" algn="l" rtl="0">
              <a:spcBef>
                <a:spcPts val="0"/>
              </a:spcBef>
              <a:buClr>
                <a:schemeClr val="dk1"/>
              </a:buClr>
              <a:buSzPct val="100000"/>
              <a:buFont typeface="Arial"/>
              <a:buChar char="●"/>
            </a:pPr>
            <a:r>
              <a:rPr lang="en-US" sz="3000">
                <a:solidFill>
                  <a:schemeClr val="dk1"/>
                </a:solidFill>
              </a:rPr>
              <a:t>How will I make personal meaning of this content?</a:t>
            </a:r>
          </a:p>
          <a:p>
            <a:pPr lvl="0" algn="l" rtl="0">
              <a:spcBef>
                <a:spcPts val="0"/>
              </a:spcBef>
              <a:buNone/>
            </a:pPr>
            <a:endParaRPr sz="1200"/>
          </a:p>
          <a:p>
            <a:pPr marL="457200" lvl="0" indent="-419100" algn="l" rtl="0">
              <a:spcBef>
                <a:spcPts val="0"/>
              </a:spcBef>
              <a:buClr>
                <a:schemeClr val="dk1"/>
              </a:buClr>
              <a:buSzPct val="100000"/>
              <a:buFont typeface="Arial"/>
              <a:buChar char="●"/>
            </a:pPr>
            <a:r>
              <a:rPr lang="en-US" sz="3000">
                <a:solidFill>
                  <a:schemeClr val="dk1"/>
                </a:solidFill>
              </a:rPr>
              <a:t>How am I monitoring my learning and progress?</a:t>
            </a:r>
          </a:p>
          <a:p>
            <a:pPr lvl="0" algn="l" rtl="0">
              <a:spcBef>
                <a:spcPts val="0"/>
              </a:spcBef>
              <a:buNone/>
            </a:pPr>
            <a:endParaRPr sz="1200"/>
          </a:p>
          <a:p>
            <a:pPr marL="457200" lvl="0" indent="-419100" algn="l" rtl="0">
              <a:spcBef>
                <a:spcPts val="0"/>
              </a:spcBef>
              <a:buClr>
                <a:schemeClr val="dk1"/>
              </a:buClr>
              <a:buSzPct val="100000"/>
              <a:buFont typeface="Arial"/>
              <a:buChar char="●"/>
            </a:pPr>
            <a:r>
              <a:rPr lang="en-US" sz="3000">
                <a:solidFill>
                  <a:schemeClr val="dk1"/>
                </a:solidFill>
              </a:rPr>
              <a:t>To what extent am I developing response- ability?</a:t>
            </a:r>
          </a:p>
          <a:p>
            <a:pPr lvl="0" algn="l" rtl="0">
              <a:spcBef>
                <a:spcPts val="0"/>
              </a:spcBef>
              <a:buNone/>
            </a:pPr>
            <a:endParaRPr sz="1200"/>
          </a:p>
          <a:p>
            <a:pPr marL="457200" lvl="0" indent="-419100" algn="l" rtl="0">
              <a:spcBef>
                <a:spcPts val="0"/>
              </a:spcBef>
              <a:buClr>
                <a:schemeClr val="dk1"/>
              </a:buClr>
              <a:buSzPct val="100000"/>
              <a:buFont typeface="Arial"/>
              <a:buChar char="●"/>
            </a:pPr>
            <a:r>
              <a:rPr lang="en-US" sz="3000">
                <a:solidFill>
                  <a:schemeClr val="dk1"/>
                </a:solidFill>
              </a:rPr>
              <a:t>What have I learned? How can I take my learning to the next level?</a:t>
            </a:r>
          </a:p>
        </p:txBody>
      </p:sp>
      <p:pic>
        <p:nvPicPr>
          <p:cNvPr id="147" name="Shape 147"/>
          <p:cNvPicPr preferRelativeResize="0"/>
          <p:nvPr/>
        </p:nvPicPr>
        <p:blipFill>
          <a:blip r:embed="rId3">
            <a:alphaModFix/>
          </a:blip>
          <a:stretch>
            <a:fillRect/>
          </a:stretch>
        </p:blipFill>
        <p:spPr>
          <a:xfrm>
            <a:off x="10045900" y="230200"/>
            <a:ext cx="1560499" cy="1512600"/>
          </a:xfrm>
          <a:prstGeom prst="rect">
            <a:avLst/>
          </a:prstGeom>
          <a:noFill/>
          <a:ln>
            <a:noFill/>
          </a:ln>
        </p:spPr>
      </p:pic>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ctrTitle"/>
          </p:nvPr>
        </p:nvSpPr>
        <p:spPr>
          <a:xfrm>
            <a:off x="219125" y="415000"/>
            <a:ext cx="4187399" cy="2477700"/>
          </a:xfrm>
          <a:prstGeom prst="rect">
            <a:avLst/>
          </a:prstGeom>
        </p:spPr>
        <p:txBody>
          <a:bodyPr lIns="91425" tIns="91425" rIns="91425" bIns="91425" anchor="b" anchorCtr="0">
            <a:noAutofit/>
          </a:bodyPr>
          <a:lstStyle/>
          <a:p>
            <a:pPr lvl="0" rtl="0">
              <a:spcBef>
                <a:spcPts val="0"/>
              </a:spcBef>
              <a:buNone/>
            </a:pPr>
            <a:r>
              <a:rPr lang="en-US">
                <a:solidFill>
                  <a:srgbClr val="FF0000"/>
                </a:solidFill>
              </a:rPr>
              <a:t>Taxonomy of Student Engagement</a:t>
            </a:r>
          </a:p>
        </p:txBody>
      </p:sp>
      <p:sp>
        <p:nvSpPr>
          <p:cNvPr id="153" name="Shape 153"/>
          <p:cNvSpPr/>
          <p:nvPr/>
        </p:nvSpPr>
        <p:spPr>
          <a:xfrm>
            <a:off x="3758325" y="789700"/>
            <a:ext cx="5094900" cy="5704199"/>
          </a:xfrm>
          <a:prstGeom prst="triangle">
            <a:avLst>
              <a:gd name="adj"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cxnSp>
        <p:nvCxnSpPr>
          <p:cNvPr id="154" name="Shape 154"/>
          <p:cNvCxnSpPr/>
          <p:nvPr/>
        </p:nvCxnSpPr>
        <p:spPr>
          <a:xfrm>
            <a:off x="5391800" y="2850975"/>
            <a:ext cx="1802100" cy="12900"/>
          </a:xfrm>
          <a:prstGeom prst="straightConnector1">
            <a:avLst/>
          </a:prstGeom>
          <a:noFill/>
          <a:ln w="19050" cap="flat">
            <a:solidFill>
              <a:schemeClr val="dk2"/>
            </a:solidFill>
            <a:prstDash val="solid"/>
            <a:round/>
            <a:headEnd type="none" w="lg" len="lg"/>
            <a:tailEnd type="none" w="lg" len="lg"/>
          </a:ln>
        </p:spPr>
      </p:cxnSp>
      <p:cxnSp>
        <p:nvCxnSpPr>
          <p:cNvPr id="155" name="Shape 155"/>
          <p:cNvCxnSpPr/>
          <p:nvPr/>
        </p:nvCxnSpPr>
        <p:spPr>
          <a:xfrm>
            <a:off x="4601000" y="4652975"/>
            <a:ext cx="3487200" cy="12900"/>
          </a:xfrm>
          <a:prstGeom prst="straightConnector1">
            <a:avLst/>
          </a:prstGeom>
          <a:noFill/>
          <a:ln w="19050" cap="flat">
            <a:solidFill>
              <a:schemeClr val="dk2"/>
            </a:solidFill>
            <a:prstDash val="solid"/>
            <a:round/>
            <a:headEnd type="none" w="lg" len="lg"/>
            <a:tailEnd type="none" w="lg" len="lg"/>
          </a:ln>
        </p:spPr>
      </p:cxnSp>
      <p:sp>
        <p:nvSpPr>
          <p:cNvPr id="156" name="Shape 156"/>
          <p:cNvSpPr/>
          <p:nvPr/>
        </p:nvSpPr>
        <p:spPr>
          <a:xfrm>
            <a:off x="7491975" y="1826800"/>
            <a:ext cx="1944599" cy="272100"/>
          </a:xfrm>
          <a:prstGeom prst="lef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57" name="Shape 157"/>
          <p:cNvSpPr/>
          <p:nvPr/>
        </p:nvSpPr>
        <p:spPr>
          <a:xfrm>
            <a:off x="8088200" y="3418225"/>
            <a:ext cx="2074500" cy="272100"/>
          </a:xfrm>
          <a:prstGeom prst="lef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58" name="Shape 158"/>
          <p:cNvSpPr/>
          <p:nvPr/>
        </p:nvSpPr>
        <p:spPr>
          <a:xfrm>
            <a:off x="9086475" y="5320775"/>
            <a:ext cx="2074500" cy="272100"/>
          </a:xfrm>
          <a:prstGeom prst="lef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59" name="Shape 159"/>
          <p:cNvSpPr txBox="1"/>
          <p:nvPr/>
        </p:nvSpPr>
        <p:spPr>
          <a:xfrm>
            <a:off x="7971525" y="1427050"/>
            <a:ext cx="1529999" cy="453599"/>
          </a:xfrm>
          <a:prstGeom prst="rect">
            <a:avLst/>
          </a:prstGeom>
          <a:noFill/>
          <a:ln>
            <a:noFill/>
          </a:ln>
        </p:spPr>
        <p:txBody>
          <a:bodyPr lIns="91425" tIns="91425" rIns="91425" bIns="91425" anchor="t" anchorCtr="0">
            <a:noAutofit/>
          </a:bodyPr>
          <a:lstStyle/>
          <a:p>
            <a:pPr>
              <a:spcBef>
                <a:spcPts val="0"/>
              </a:spcBef>
              <a:buNone/>
            </a:pPr>
            <a:r>
              <a:rPr lang="en-US" sz="2400" b="1">
                <a:solidFill>
                  <a:srgbClr val="FF0000"/>
                </a:solidFill>
              </a:rPr>
              <a:t>Owning</a:t>
            </a:r>
          </a:p>
        </p:txBody>
      </p:sp>
      <p:sp>
        <p:nvSpPr>
          <p:cNvPr id="160" name="Shape 160"/>
          <p:cNvSpPr txBox="1"/>
          <p:nvPr/>
        </p:nvSpPr>
        <p:spPr>
          <a:xfrm>
            <a:off x="8192025" y="2964625"/>
            <a:ext cx="1944599" cy="453599"/>
          </a:xfrm>
          <a:prstGeom prst="rect">
            <a:avLst/>
          </a:prstGeom>
          <a:noFill/>
          <a:ln>
            <a:noFill/>
          </a:ln>
        </p:spPr>
        <p:txBody>
          <a:bodyPr lIns="91425" tIns="91425" rIns="91425" bIns="91425" anchor="t" anchorCtr="0">
            <a:noAutofit/>
          </a:bodyPr>
          <a:lstStyle/>
          <a:p>
            <a:pPr lvl="0" rtl="0">
              <a:spcBef>
                <a:spcPts val="0"/>
              </a:spcBef>
              <a:buNone/>
            </a:pPr>
            <a:r>
              <a:rPr lang="en-US" sz="2400" b="1">
                <a:solidFill>
                  <a:srgbClr val="FF0000"/>
                </a:solidFill>
              </a:rPr>
              <a:t>Committing</a:t>
            </a:r>
          </a:p>
        </p:txBody>
      </p:sp>
      <p:sp>
        <p:nvSpPr>
          <p:cNvPr id="161" name="Shape 161"/>
          <p:cNvSpPr txBox="1"/>
          <p:nvPr/>
        </p:nvSpPr>
        <p:spPr>
          <a:xfrm>
            <a:off x="9303750" y="4867175"/>
            <a:ext cx="1944599" cy="453599"/>
          </a:xfrm>
          <a:prstGeom prst="rect">
            <a:avLst/>
          </a:prstGeom>
          <a:noFill/>
          <a:ln>
            <a:noFill/>
          </a:ln>
        </p:spPr>
        <p:txBody>
          <a:bodyPr lIns="91425" tIns="91425" rIns="91425" bIns="91425" anchor="t" anchorCtr="0">
            <a:noAutofit/>
          </a:bodyPr>
          <a:lstStyle/>
          <a:p>
            <a:pPr lvl="0" rtl="0">
              <a:spcBef>
                <a:spcPts val="0"/>
              </a:spcBef>
              <a:buNone/>
            </a:pPr>
            <a:r>
              <a:rPr lang="en-US" sz="2400" b="1">
                <a:solidFill>
                  <a:srgbClr val="FF0000"/>
                </a:solidFill>
              </a:rPr>
              <a:t>Complying</a:t>
            </a:r>
          </a:p>
        </p:txBody>
      </p:sp>
      <p:pic>
        <p:nvPicPr>
          <p:cNvPr id="162" name="Shape 162"/>
          <p:cNvPicPr preferRelativeResize="0"/>
          <p:nvPr/>
        </p:nvPicPr>
        <p:blipFill>
          <a:blip r:embed="rId3">
            <a:alphaModFix/>
          </a:blip>
          <a:stretch>
            <a:fillRect/>
          </a:stretch>
        </p:blipFill>
        <p:spPr>
          <a:xfrm>
            <a:off x="5695550" y="2068925"/>
            <a:ext cx="1194599" cy="794950"/>
          </a:xfrm>
          <a:prstGeom prst="rect">
            <a:avLst/>
          </a:prstGeom>
          <a:noFill/>
          <a:ln>
            <a:noFill/>
          </a:ln>
        </p:spPr>
      </p:pic>
      <p:pic>
        <p:nvPicPr>
          <p:cNvPr id="163" name="Shape 163"/>
          <p:cNvPicPr preferRelativeResize="0"/>
          <p:nvPr/>
        </p:nvPicPr>
        <p:blipFill>
          <a:blip r:embed="rId4">
            <a:alphaModFix/>
          </a:blip>
          <a:stretch>
            <a:fillRect/>
          </a:stretch>
        </p:blipFill>
        <p:spPr>
          <a:xfrm>
            <a:off x="5462012" y="3547200"/>
            <a:ext cx="1661684" cy="1105775"/>
          </a:xfrm>
          <a:prstGeom prst="rect">
            <a:avLst/>
          </a:prstGeom>
          <a:noFill/>
          <a:ln>
            <a:noFill/>
          </a:ln>
        </p:spPr>
      </p:pic>
      <p:pic>
        <p:nvPicPr>
          <p:cNvPr id="164" name="Shape 164"/>
          <p:cNvPicPr preferRelativeResize="0"/>
          <p:nvPr/>
        </p:nvPicPr>
        <p:blipFill>
          <a:blip r:embed="rId5">
            <a:alphaModFix/>
          </a:blip>
          <a:stretch>
            <a:fillRect/>
          </a:stretch>
        </p:blipFill>
        <p:spPr>
          <a:xfrm>
            <a:off x="5585350" y="5085200"/>
            <a:ext cx="1415000" cy="1408700"/>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838200" y="365125"/>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4400" i="0" u="none" strike="noStrike" cap="none" baseline="0">
                <a:solidFill>
                  <a:srgbClr val="FF0000"/>
                </a:solidFill>
                <a:latin typeface="Calibri"/>
                <a:ea typeface="Calibri"/>
                <a:cs typeface="Calibri"/>
                <a:sym typeface="Calibri"/>
              </a:rPr>
              <a:t>Overview</a:t>
            </a:r>
          </a:p>
        </p:txBody>
      </p:sp>
      <p:sp>
        <p:nvSpPr>
          <p:cNvPr id="44" name="Shape 44"/>
          <p:cNvSpPr txBox="1">
            <a:spLocks noGrp="1"/>
          </p:cNvSpPr>
          <p:nvPr>
            <p:ph type="body" idx="1"/>
          </p:nvPr>
        </p:nvSpPr>
        <p:spPr>
          <a:xfrm>
            <a:off x="838200" y="1825625"/>
            <a:ext cx="10515599"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11:30 - 12:40 Introduction to </a:t>
            </a:r>
            <a:r>
              <a:rPr lang="en-US" sz="2800" b="1" i="1" u="none" strike="noStrike" cap="none" baseline="0">
                <a:solidFill>
                  <a:srgbClr val="FF0000"/>
                </a:solidFill>
                <a:latin typeface="Calibri"/>
                <a:ea typeface="Calibri"/>
                <a:cs typeface="Calibri"/>
                <a:sym typeface="Calibri"/>
              </a:rPr>
              <a:t>Language that Improves Performance</a:t>
            </a:r>
            <a:r>
              <a:rPr lang="en-US" sz="2800" b="0" i="0" u="none" strike="noStrike" cap="none" baseline="0">
                <a:solidFill>
                  <a:schemeClr val="dk1"/>
                </a:solidFill>
                <a:latin typeface="Calibri"/>
                <a:ea typeface="Calibri"/>
                <a:cs typeface="Calibri"/>
                <a:sym typeface="Calibri"/>
              </a:rPr>
              <a:t>.</a:t>
            </a:r>
            <a:br>
              <a:rPr lang="en-US" sz="2800" b="0" i="0" u="none" strike="noStrike" cap="none" baseline="0">
                <a:solidFill>
                  <a:schemeClr val="dk1"/>
                </a:solidFill>
                <a:latin typeface="Calibri"/>
                <a:ea typeface="Calibri"/>
                <a:cs typeface="Calibri"/>
                <a:sym typeface="Calibri"/>
              </a:rPr>
            </a:br>
            <a:r>
              <a:rPr lang="en-US" sz="2800" b="0" i="0" u="none" strike="noStrike" cap="none" baseline="0">
                <a:solidFill>
                  <a:schemeClr val="dk1"/>
                </a:solidFill>
                <a:latin typeface="Calibri"/>
                <a:ea typeface="Calibri"/>
                <a:cs typeface="Calibri"/>
                <a:sym typeface="Calibri"/>
              </a:rPr>
              <a:t>This training serves as an introduction to research based practices using simple changes in a teacher's language that can bring profound changes in student's and classroom learning.  Educators will learn to build upon  the use of language and tone and quality questions to develop deep and creative thinking.  The ultimate goal of this training is to help teachers lead students in envisioning themselves achieving greater success.</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pic>
        <p:nvPicPr>
          <p:cNvPr id="169" name="Shape 169"/>
          <p:cNvPicPr preferRelativeResize="0"/>
          <p:nvPr/>
        </p:nvPicPr>
        <p:blipFill rotWithShape="1">
          <a:blip r:embed="rId3">
            <a:alphaModFix/>
          </a:blip>
          <a:srcRect/>
          <a:stretch/>
        </p:blipFill>
        <p:spPr>
          <a:xfrm>
            <a:off x="0" y="0"/>
            <a:ext cx="3286124" cy="1247774"/>
          </a:xfrm>
          <a:prstGeom prst="rect">
            <a:avLst/>
          </a:prstGeom>
          <a:noFill/>
          <a:ln>
            <a:noFill/>
          </a:ln>
        </p:spPr>
      </p:pic>
      <p:pic>
        <p:nvPicPr>
          <p:cNvPr id="170" name="Shape 170"/>
          <p:cNvPicPr preferRelativeResize="0">
            <a:picLocks noGrp="1"/>
          </p:cNvPicPr>
          <p:nvPr>
            <p:ph type="body" idx="1"/>
          </p:nvPr>
        </p:nvPicPr>
        <p:blipFill rotWithShape="1">
          <a:blip r:embed="rId4">
            <a:alphaModFix/>
          </a:blip>
          <a:srcRect/>
          <a:stretch/>
        </p:blipFill>
        <p:spPr>
          <a:xfrm>
            <a:off x="2363186" y="1441570"/>
            <a:ext cx="7268493" cy="4388524"/>
          </a:xfrm>
          <a:prstGeom prst="rect">
            <a:avLst/>
          </a:prstGeom>
          <a:noFill/>
          <a:ln>
            <a:noFill/>
          </a:ln>
        </p:spPr>
      </p:pic>
      <p:sp>
        <p:nvSpPr>
          <p:cNvPr id="171" name="Shape 171"/>
          <p:cNvSpPr txBox="1"/>
          <p:nvPr/>
        </p:nvSpPr>
        <p:spPr>
          <a:xfrm>
            <a:off x="3382350" y="188287"/>
            <a:ext cx="7467299" cy="871199"/>
          </a:xfrm>
          <a:prstGeom prst="rect">
            <a:avLst/>
          </a:prstGeom>
          <a:noFill/>
          <a:ln>
            <a:noFill/>
          </a:ln>
        </p:spPr>
        <p:txBody>
          <a:bodyPr lIns="91425" tIns="91425" rIns="91425" bIns="91425" anchor="t" anchorCtr="0">
            <a:noAutofit/>
          </a:bodyPr>
          <a:lstStyle/>
          <a:p>
            <a:pPr>
              <a:spcBef>
                <a:spcPts val="0"/>
              </a:spcBef>
              <a:buNone/>
            </a:pPr>
            <a:r>
              <a:rPr lang="en-US"/>
              <a:t>11:38 - 14:44</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ctrTitle"/>
          </p:nvPr>
        </p:nvSpPr>
        <p:spPr>
          <a:xfrm>
            <a:off x="463825" y="198775"/>
            <a:ext cx="11297399" cy="6543299"/>
          </a:xfrm>
          <a:prstGeom prst="rect">
            <a:avLst/>
          </a:prstGeom>
        </p:spPr>
        <p:txBody>
          <a:bodyPr lIns="91425" tIns="91425" rIns="91425" bIns="91425" anchor="b" anchorCtr="0">
            <a:noAutofit/>
          </a:bodyPr>
          <a:lstStyle/>
          <a:p>
            <a:pPr lvl="0" algn="l" rtl="0">
              <a:spcBef>
                <a:spcPts val="0"/>
              </a:spcBef>
              <a:buClr>
                <a:schemeClr val="dk1"/>
              </a:buClr>
              <a:buFont typeface="Arial"/>
              <a:buNone/>
            </a:pPr>
            <a:endParaRPr sz="3000">
              <a:solidFill>
                <a:schemeClr val="dk1"/>
              </a:solidFill>
            </a:endParaRPr>
          </a:p>
          <a:p>
            <a:pPr lvl="0" algn="l" rtl="0">
              <a:spcBef>
                <a:spcPts val="0"/>
              </a:spcBef>
              <a:buClr>
                <a:schemeClr val="dk1"/>
              </a:buClr>
              <a:buFont typeface="Arial"/>
              <a:buNone/>
            </a:pPr>
            <a:endParaRPr sz="3000">
              <a:solidFill>
                <a:schemeClr val="dk1"/>
              </a:solidFill>
            </a:endParaRPr>
          </a:p>
          <a:p>
            <a:pPr lvl="0" algn="l" rtl="0">
              <a:spcBef>
                <a:spcPts val="0"/>
              </a:spcBef>
              <a:buClr>
                <a:schemeClr val="dk1"/>
              </a:buClr>
              <a:buFont typeface="Arial"/>
              <a:buNone/>
            </a:pPr>
            <a:endParaRPr sz="3000">
              <a:solidFill>
                <a:schemeClr val="dk1"/>
              </a:solidFill>
            </a:endParaRPr>
          </a:p>
          <a:p>
            <a:pPr lvl="0" algn="l" rtl="0">
              <a:spcBef>
                <a:spcPts val="0"/>
              </a:spcBef>
              <a:buClr>
                <a:schemeClr val="dk1"/>
              </a:buClr>
              <a:buFont typeface="Arial"/>
              <a:buNone/>
            </a:pPr>
            <a:endParaRPr sz="3000">
              <a:solidFill>
                <a:schemeClr val="dk1"/>
              </a:solidFill>
            </a:endParaRPr>
          </a:p>
          <a:p>
            <a:pPr lvl="0" algn="l" rtl="0">
              <a:spcBef>
                <a:spcPts val="0"/>
              </a:spcBef>
              <a:buClr>
                <a:schemeClr val="dk1"/>
              </a:buClr>
              <a:buFont typeface="Arial"/>
              <a:buNone/>
            </a:pPr>
            <a:endParaRPr sz="3000">
              <a:solidFill>
                <a:schemeClr val="dk1"/>
              </a:solidFill>
            </a:endParaRPr>
          </a:p>
          <a:p>
            <a:pPr lvl="0" algn="l" rtl="0">
              <a:spcBef>
                <a:spcPts val="0"/>
              </a:spcBef>
              <a:buClr>
                <a:schemeClr val="dk1"/>
              </a:buClr>
              <a:buSzPct val="36666"/>
              <a:buFont typeface="Arial"/>
              <a:buNone/>
            </a:pPr>
            <a:r>
              <a:rPr lang="en-US" sz="3000" u="sng">
                <a:solidFill>
                  <a:srgbClr val="FF0000"/>
                </a:solidFill>
              </a:rPr>
              <a:t>T</a:t>
            </a:r>
            <a:r>
              <a:rPr lang="en-US" sz="3000" b="1" u="sng">
                <a:solidFill>
                  <a:srgbClr val="FF0000"/>
                </a:solidFill>
              </a:rPr>
              <a:t>he </a:t>
            </a:r>
            <a:r>
              <a:rPr lang="en-US" sz="3000" u="sng">
                <a:solidFill>
                  <a:srgbClr val="FF0000"/>
                </a:solidFill>
              </a:rPr>
              <a:t>P</a:t>
            </a:r>
            <a:r>
              <a:rPr lang="en-US" sz="3000" b="1" u="sng">
                <a:solidFill>
                  <a:srgbClr val="FF0000"/>
                </a:solidFill>
              </a:rPr>
              <a:t>ower of </a:t>
            </a:r>
            <a:r>
              <a:rPr lang="en-US" sz="3000" u="sng">
                <a:solidFill>
                  <a:srgbClr val="FF0000"/>
                </a:solidFill>
              </a:rPr>
              <a:t>P</a:t>
            </a:r>
            <a:r>
              <a:rPr lang="en-US" sz="3000" b="1" u="sng">
                <a:solidFill>
                  <a:srgbClr val="FF0000"/>
                </a:solidFill>
              </a:rPr>
              <a:t>araphrasing /Formative Feedback</a:t>
            </a:r>
            <a:r>
              <a:rPr lang="en-US" sz="1800" b="1" u="sng">
                <a:solidFill>
                  <a:schemeClr val="dk1"/>
                </a:solidFill>
              </a:rPr>
              <a:t>  </a:t>
            </a:r>
          </a:p>
          <a:p>
            <a:pPr lvl="0" algn="l" rtl="0">
              <a:spcBef>
                <a:spcPts val="0"/>
              </a:spcBef>
              <a:buClr>
                <a:schemeClr val="dk1"/>
              </a:buClr>
              <a:buFont typeface="Arial"/>
              <a:buNone/>
            </a:pPr>
            <a:endParaRPr sz="1800" b="1" u="sng">
              <a:solidFill>
                <a:schemeClr val="dk1"/>
              </a:solidFill>
            </a:endParaRPr>
          </a:p>
          <a:p>
            <a:pPr marL="457200" lvl="0" indent="-342900" algn="l" rtl="0">
              <a:spcBef>
                <a:spcPts val="0"/>
              </a:spcBef>
              <a:buClr>
                <a:schemeClr val="dk1"/>
              </a:buClr>
              <a:buSzPct val="100000"/>
              <a:buFont typeface="Arial"/>
              <a:buChar char="●"/>
            </a:pPr>
            <a:r>
              <a:rPr lang="en-US" sz="1800">
                <a:solidFill>
                  <a:schemeClr val="dk1"/>
                </a:solidFill>
              </a:rPr>
              <a:t>Questions and answers naturally occur as part of any lesson or learning cycle.  They are not interruptions or appendages.</a:t>
            </a:r>
          </a:p>
          <a:p>
            <a:pPr lvl="0" algn="l" rtl="0">
              <a:spcBef>
                <a:spcPts val="0"/>
              </a:spcBef>
              <a:buClr>
                <a:schemeClr val="dk1"/>
              </a:buClr>
              <a:buFont typeface="Arial"/>
              <a:buNone/>
            </a:pPr>
            <a:endParaRPr sz="1800">
              <a:solidFill>
                <a:schemeClr val="dk1"/>
              </a:solidFill>
            </a:endParaRPr>
          </a:p>
          <a:p>
            <a:pPr marL="457200" lvl="0" indent="-342900" algn="l" rtl="0">
              <a:spcBef>
                <a:spcPts val="0"/>
              </a:spcBef>
              <a:buClr>
                <a:schemeClr val="dk1"/>
              </a:buClr>
              <a:buSzPct val="100000"/>
              <a:buFont typeface="Arial"/>
              <a:buChar char="●"/>
            </a:pPr>
            <a:r>
              <a:rPr lang="en-US" sz="1800">
                <a:solidFill>
                  <a:schemeClr val="dk1"/>
                </a:solidFill>
              </a:rPr>
              <a:t>Ask questions that will generate data that demonstrate where students are in their progress towards learning goals</a:t>
            </a:r>
          </a:p>
          <a:p>
            <a:pPr lvl="0" algn="l" rtl="0">
              <a:spcBef>
                <a:spcPts val="0"/>
              </a:spcBef>
              <a:buClr>
                <a:schemeClr val="dk1"/>
              </a:buClr>
              <a:buFont typeface="Arial"/>
              <a:buNone/>
            </a:pPr>
            <a:endParaRPr sz="1800">
              <a:solidFill>
                <a:schemeClr val="dk1"/>
              </a:solidFill>
            </a:endParaRPr>
          </a:p>
          <a:p>
            <a:pPr marL="457200" lvl="0" indent="-342900" algn="l" rtl="0">
              <a:spcBef>
                <a:spcPts val="0"/>
              </a:spcBef>
              <a:buClr>
                <a:schemeClr val="dk1"/>
              </a:buClr>
              <a:buSzPct val="100000"/>
              <a:buFont typeface="Arial"/>
              <a:buChar char="●"/>
            </a:pPr>
            <a:r>
              <a:rPr lang="en-US" sz="1800">
                <a:solidFill>
                  <a:schemeClr val="dk1"/>
                </a:solidFill>
              </a:rPr>
              <a:t>Use student answers as feedback to inform instruction that will close identified gaps.</a:t>
            </a:r>
          </a:p>
          <a:p>
            <a:pPr lvl="0" algn="l" rtl="0">
              <a:spcBef>
                <a:spcPts val="0"/>
              </a:spcBef>
              <a:buClr>
                <a:schemeClr val="dk1"/>
              </a:buClr>
              <a:buFont typeface="Arial"/>
              <a:buNone/>
            </a:pPr>
            <a:endParaRPr sz="1800">
              <a:solidFill>
                <a:schemeClr val="dk1"/>
              </a:solidFill>
            </a:endParaRPr>
          </a:p>
          <a:p>
            <a:pPr marL="457200" lvl="0" indent="-342900" algn="l" rtl="0">
              <a:spcBef>
                <a:spcPts val="0"/>
              </a:spcBef>
              <a:buClr>
                <a:schemeClr val="dk1"/>
              </a:buClr>
              <a:buSzPct val="100000"/>
              <a:buFont typeface="Arial"/>
              <a:buChar char="●"/>
            </a:pPr>
            <a:r>
              <a:rPr lang="en-US" sz="1800">
                <a:solidFill>
                  <a:schemeClr val="dk1"/>
                </a:solidFill>
              </a:rPr>
              <a:t>Communicate this feedback to students in ways that will enable them to modify learning strategies and correct misunderstanding.  </a:t>
            </a:r>
          </a:p>
          <a:p>
            <a:pPr lvl="0" algn="l" rtl="0">
              <a:spcBef>
                <a:spcPts val="0"/>
              </a:spcBef>
              <a:buClr>
                <a:schemeClr val="dk1"/>
              </a:buClr>
              <a:buFont typeface="Arial"/>
              <a:buNone/>
            </a:pPr>
            <a:endParaRPr sz="1800">
              <a:solidFill>
                <a:schemeClr val="dk1"/>
              </a:solidFill>
            </a:endParaRPr>
          </a:p>
          <a:p>
            <a:pPr marL="457200" lvl="0" indent="-342900" algn="l" rtl="0">
              <a:spcBef>
                <a:spcPts val="0"/>
              </a:spcBef>
              <a:buClr>
                <a:schemeClr val="dk1"/>
              </a:buClr>
              <a:buSzPct val="100000"/>
              <a:buFont typeface="Arial"/>
              <a:buChar char="●"/>
            </a:pPr>
            <a:r>
              <a:rPr lang="en-US" sz="1800">
                <a:solidFill>
                  <a:schemeClr val="dk1"/>
                </a:solidFill>
              </a:rPr>
              <a:t>Promote student self assessment         </a:t>
            </a:r>
          </a:p>
          <a:p>
            <a:pPr lvl="0" algn="l" rtl="0">
              <a:spcBef>
                <a:spcPts val="0"/>
              </a:spcBef>
              <a:buClr>
                <a:schemeClr val="dk1"/>
              </a:buClr>
              <a:buFont typeface="Arial"/>
              <a:buNone/>
            </a:pPr>
            <a:endParaRPr sz="1800">
              <a:solidFill>
                <a:schemeClr val="dk1"/>
              </a:solidFill>
            </a:endParaRPr>
          </a:p>
          <a:p>
            <a:pPr lvl="0" algn="l" rtl="0">
              <a:spcBef>
                <a:spcPts val="0"/>
              </a:spcBef>
              <a:buClr>
                <a:schemeClr val="dk1"/>
              </a:buClr>
              <a:buFont typeface="Arial"/>
              <a:buNone/>
            </a:pPr>
            <a:endParaRPr sz="3000" b="1" u="sng">
              <a:solidFill>
                <a:schemeClr val="dk1"/>
              </a:solidFill>
            </a:endParaRPr>
          </a:p>
          <a:p>
            <a:pPr algn="l" rtl="0">
              <a:spcBef>
                <a:spcPts val="0"/>
              </a:spcBef>
              <a:buNone/>
            </a:pPr>
            <a:r>
              <a:rPr lang="en-US" sz="2400">
                <a:solidFill>
                  <a:srgbClr val="FF0000"/>
                </a:solidFill>
                <a:latin typeface="Lobster"/>
                <a:ea typeface="Lobster"/>
                <a:cs typeface="Lobster"/>
                <a:sym typeface="Lobster"/>
              </a:rPr>
              <a:t>“ In order to reach mastery, one must seek, critical feedback. </a:t>
            </a:r>
          </a:p>
          <a:p>
            <a:pPr algn="l" rtl="0">
              <a:spcBef>
                <a:spcPts val="0"/>
              </a:spcBef>
              <a:buNone/>
            </a:pPr>
            <a:r>
              <a:rPr lang="en-US" sz="2400">
                <a:solidFill>
                  <a:srgbClr val="FF0000"/>
                </a:solidFill>
                <a:latin typeface="Lobster"/>
                <a:ea typeface="Lobster"/>
                <a:cs typeface="Lobster"/>
                <a:sym typeface="Lobster"/>
              </a:rPr>
              <a:t>If you don’t know how you’re doing, you won’t know how </a:t>
            </a:r>
          </a:p>
          <a:p>
            <a:pPr lvl="0" algn="l" rtl="0">
              <a:spcBef>
                <a:spcPts val="0"/>
              </a:spcBef>
              <a:buNone/>
            </a:pPr>
            <a:r>
              <a:rPr lang="en-US" sz="2400">
                <a:solidFill>
                  <a:srgbClr val="FF0000"/>
                </a:solidFill>
                <a:latin typeface="Lobster"/>
                <a:ea typeface="Lobster"/>
                <a:cs typeface="Lobster"/>
                <a:sym typeface="Lobster"/>
              </a:rPr>
              <a:t>to improve.”  Daniel Pink (2009) </a:t>
            </a:r>
            <a:r>
              <a:rPr lang="en-US" sz="2400">
                <a:solidFill>
                  <a:schemeClr val="dk1"/>
                </a:solidFill>
                <a:latin typeface="Lobster"/>
                <a:ea typeface="Lobster"/>
                <a:cs typeface="Lobster"/>
                <a:sym typeface="Lobster"/>
              </a:rPr>
              <a:t> </a:t>
            </a:r>
            <a:r>
              <a:rPr lang="en-US" sz="1800">
                <a:solidFill>
                  <a:schemeClr val="dk1"/>
                </a:solidFill>
                <a:latin typeface="Lobster"/>
                <a:ea typeface="Lobster"/>
                <a:cs typeface="Lobster"/>
                <a:sym typeface="Lobster"/>
              </a:rPr>
              <a:t>                </a:t>
            </a:r>
          </a:p>
          <a:p>
            <a:pPr lvl="0" algn="l" rtl="0">
              <a:spcBef>
                <a:spcPts val="0"/>
              </a:spcBef>
              <a:buClr>
                <a:schemeClr val="dk1"/>
              </a:buClr>
              <a:buFont typeface="Arial"/>
              <a:buNone/>
            </a:pPr>
            <a:endParaRPr sz="3000">
              <a:solidFill>
                <a:schemeClr val="dk1"/>
              </a:solidFill>
            </a:endParaRPr>
          </a:p>
        </p:txBody>
      </p:sp>
      <p:pic>
        <p:nvPicPr>
          <p:cNvPr id="177" name="Shape 177"/>
          <p:cNvPicPr preferRelativeResize="0"/>
          <p:nvPr/>
        </p:nvPicPr>
        <p:blipFill>
          <a:blip r:embed="rId3">
            <a:alphaModFix/>
          </a:blip>
          <a:stretch>
            <a:fillRect/>
          </a:stretch>
        </p:blipFill>
        <p:spPr>
          <a:xfrm>
            <a:off x="8293050" y="3739375"/>
            <a:ext cx="3067050" cy="2924175"/>
          </a:xfrm>
          <a:prstGeom prst="rect">
            <a:avLst/>
          </a:prstGeom>
          <a:noFill/>
          <a:ln>
            <a:noFill/>
          </a:ln>
        </p:spPr>
      </p:pic>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pic>
        <p:nvPicPr>
          <p:cNvPr id="182" name="Shape 182"/>
          <p:cNvPicPr preferRelativeResize="0"/>
          <p:nvPr/>
        </p:nvPicPr>
        <p:blipFill>
          <a:blip r:embed="rId3">
            <a:alphaModFix/>
          </a:blip>
          <a:stretch>
            <a:fillRect/>
          </a:stretch>
        </p:blipFill>
        <p:spPr>
          <a:xfrm>
            <a:off x="278725" y="185100"/>
            <a:ext cx="7265100" cy="6568050"/>
          </a:xfrm>
          <a:prstGeom prst="rect">
            <a:avLst/>
          </a:prstGeom>
          <a:noFill/>
          <a:ln>
            <a:noFill/>
          </a:ln>
        </p:spPr>
      </p:pic>
      <p:sp>
        <p:nvSpPr>
          <p:cNvPr id="183" name="Shape 183"/>
          <p:cNvSpPr txBox="1"/>
          <p:nvPr/>
        </p:nvSpPr>
        <p:spPr>
          <a:xfrm>
            <a:off x="7784100" y="2080300"/>
            <a:ext cx="4407900" cy="2430000"/>
          </a:xfrm>
          <a:prstGeom prst="rect">
            <a:avLst/>
          </a:prstGeom>
          <a:noFill/>
          <a:ln>
            <a:noFill/>
          </a:ln>
        </p:spPr>
        <p:txBody>
          <a:bodyPr lIns="91425" tIns="91425" rIns="91425" bIns="91425" anchor="t" anchorCtr="0">
            <a:noAutofit/>
          </a:bodyPr>
          <a:lstStyle/>
          <a:p>
            <a:pPr rtl="0">
              <a:spcBef>
                <a:spcPts val="0"/>
              </a:spcBef>
              <a:buNone/>
            </a:pPr>
            <a:r>
              <a:rPr lang="en-US" sz="3000" b="1">
                <a:solidFill>
                  <a:srgbClr val="FF0000"/>
                </a:solidFill>
              </a:rPr>
              <a:t>How would you roll this out to students as</a:t>
            </a:r>
          </a:p>
          <a:p>
            <a:pPr>
              <a:spcBef>
                <a:spcPts val="0"/>
              </a:spcBef>
              <a:buNone/>
            </a:pPr>
            <a:r>
              <a:rPr lang="en-US" sz="3000" b="1">
                <a:solidFill>
                  <a:srgbClr val="FF0000"/>
                </a:solidFill>
              </a:rPr>
              <a:t>a placemat on their desks?</a:t>
            </a:r>
          </a:p>
        </p:txBody>
      </p:sp>
      <p:pic>
        <p:nvPicPr>
          <p:cNvPr id="184" name="Shape 184"/>
          <p:cNvPicPr preferRelativeResize="0"/>
          <p:nvPr/>
        </p:nvPicPr>
        <p:blipFill>
          <a:blip r:embed="rId4">
            <a:alphaModFix/>
          </a:blip>
          <a:stretch>
            <a:fillRect/>
          </a:stretch>
        </p:blipFill>
        <p:spPr>
          <a:xfrm>
            <a:off x="8745300" y="4820252"/>
            <a:ext cx="2025550" cy="1756597"/>
          </a:xfrm>
          <a:prstGeom prst="rect">
            <a:avLst/>
          </a:prstGeom>
          <a:noFill/>
          <a:ln>
            <a:noFill/>
          </a:ln>
        </p:spPr>
      </p:pic>
      <p:pic>
        <p:nvPicPr>
          <p:cNvPr id="185" name="Shape 185"/>
          <p:cNvPicPr preferRelativeResize="0"/>
          <p:nvPr/>
        </p:nvPicPr>
        <p:blipFill>
          <a:blip r:embed="rId4">
            <a:alphaModFix/>
          </a:blip>
          <a:stretch>
            <a:fillRect/>
          </a:stretch>
        </p:blipFill>
        <p:spPr>
          <a:xfrm flipH="1">
            <a:off x="8745299" y="305745"/>
            <a:ext cx="2025550" cy="1870079"/>
          </a:xfrm>
          <a:prstGeom prst="rect">
            <a:avLst/>
          </a:prstGeom>
          <a:noFill/>
          <a:ln>
            <a:noFill/>
          </a:ln>
        </p:spPr>
      </p:pic>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pic>
        <p:nvPicPr>
          <p:cNvPr id="190" name="Shape 190"/>
          <p:cNvPicPr preferRelativeResize="0"/>
          <p:nvPr/>
        </p:nvPicPr>
        <p:blipFill>
          <a:blip r:embed="rId3">
            <a:alphaModFix/>
          </a:blip>
          <a:stretch>
            <a:fillRect/>
          </a:stretch>
        </p:blipFill>
        <p:spPr>
          <a:xfrm>
            <a:off x="838875" y="1282175"/>
            <a:ext cx="10764375" cy="5198600"/>
          </a:xfrm>
          <a:prstGeom prst="rect">
            <a:avLst/>
          </a:prstGeom>
          <a:noFill/>
          <a:ln>
            <a:noFill/>
          </a:ln>
        </p:spPr>
      </p:pic>
      <p:sp>
        <p:nvSpPr>
          <p:cNvPr id="191" name="Shape 191"/>
          <p:cNvSpPr txBox="1"/>
          <p:nvPr/>
        </p:nvSpPr>
        <p:spPr>
          <a:xfrm>
            <a:off x="268650" y="180225"/>
            <a:ext cx="11654700" cy="871199"/>
          </a:xfrm>
          <a:prstGeom prst="rect">
            <a:avLst/>
          </a:prstGeom>
          <a:noFill/>
          <a:ln>
            <a:noFill/>
          </a:ln>
        </p:spPr>
        <p:txBody>
          <a:bodyPr lIns="91425" tIns="91425" rIns="91425" bIns="91425" anchor="t" anchorCtr="0">
            <a:noAutofit/>
          </a:bodyPr>
          <a:lstStyle/>
          <a:p>
            <a:pPr algn="ctr">
              <a:spcBef>
                <a:spcPts val="0"/>
              </a:spcBef>
              <a:buNone/>
            </a:pPr>
            <a:r>
              <a:rPr lang="en-US" sz="4800" b="1">
                <a:solidFill>
                  <a:srgbClr val="FF0000"/>
                </a:solidFill>
              </a:rPr>
              <a:t>Student Reflection Questions</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pic>
        <p:nvPicPr>
          <p:cNvPr id="196" name="Shape 196"/>
          <p:cNvPicPr preferRelativeResize="0"/>
          <p:nvPr/>
        </p:nvPicPr>
        <p:blipFill>
          <a:blip r:embed="rId3">
            <a:alphaModFix/>
          </a:blip>
          <a:stretch>
            <a:fillRect/>
          </a:stretch>
        </p:blipFill>
        <p:spPr>
          <a:xfrm>
            <a:off x="76200" y="446337"/>
            <a:ext cx="12039600" cy="5965322"/>
          </a:xfrm>
          <a:prstGeom prst="rect">
            <a:avLst/>
          </a:prstGeom>
          <a:noFill/>
          <a:ln>
            <a:noFill/>
          </a:ln>
        </p:spPr>
      </p:pic>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pic>
        <p:nvPicPr>
          <p:cNvPr id="201" name="Shape 201"/>
          <p:cNvPicPr preferRelativeResize="0"/>
          <p:nvPr/>
        </p:nvPicPr>
        <p:blipFill>
          <a:blip r:embed="rId3">
            <a:alphaModFix/>
          </a:blip>
          <a:stretch>
            <a:fillRect/>
          </a:stretch>
        </p:blipFill>
        <p:spPr>
          <a:xfrm>
            <a:off x="126012" y="605348"/>
            <a:ext cx="11939975" cy="5647300"/>
          </a:xfrm>
          <a:prstGeom prst="rect">
            <a:avLst/>
          </a:prstGeom>
          <a:noFill/>
          <a:ln>
            <a:noFill/>
          </a:ln>
        </p:spPr>
      </p:pic>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body" idx="1"/>
          </p:nvPr>
        </p:nvSpPr>
        <p:spPr>
          <a:xfrm>
            <a:off x="609600" y="2604600"/>
            <a:ext cx="5325900" cy="1542599"/>
          </a:xfrm>
          <a:prstGeom prst="rect">
            <a:avLst/>
          </a:prstGeom>
        </p:spPr>
        <p:txBody>
          <a:bodyPr lIns="91425" tIns="91425" rIns="91425" bIns="91425" anchor="t" anchorCtr="0">
            <a:noAutofit/>
          </a:bodyPr>
          <a:lstStyle/>
          <a:p>
            <a:pPr rtl="0">
              <a:spcBef>
                <a:spcPts val="0"/>
              </a:spcBef>
              <a:buNone/>
            </a:pPr>
            <a:r>
              <a:rPr lang="en-US" b="1">
                <a:solidFill>
                  <a:srgbClr val="FF0000"/>
                </a:solidFill>
              </a:rPr>
              <a:t>Karen Brooks</a:t>
            </a:r>
          </a:p>
          <a:p>
            <a:pPr>
              <a:spcBef>
                <a:spcPts val="0"/>
              </a:spcBef>
              <a:buNone/>
            </a:pPr>
            <a:r>
              <a:rPr lang="en-US" u="sng">
                <a:solidFill>
                  <a:schemeClr val="hlink"/>
                </a:solidFill>
                <a:hlinkClick r:id="rId3"/>
              </a:rPr>
              <a:t>kbrooks@ulsterboces.org</a:t>
            </a:r>
            <a:r>
              <a:rPr lang="en-US"/>
              <a:t> </a:t>
            </a:r>
          </a:p>
        </p:txBody>
      </p:sp>
      <p:pic>
        <p:nvPicPr>
          <p:cNvPr id="207" name="Shape 207"/>
          <p:cNvPicPr preferRelativeResize="0"/>
          <p:nvPr/>
        </p:nvPicPr>
        <p:blipFill>
          <a:blip r:embed="rId4">
            <a:alphaModFix/>
          </a:blip>
          <a:stretch>
            <a:fillRect/>
          </a:stretch>
        </p:blipFill>
        <p:spPr>
          <a:xfrm>
            <a:off x="3875881" y="170400"/>
            <a:ext cx="4820699" cy="2213724"/>
          </a:xfrm>
          <a:prstGeom prst="rect">
            <a:avLst/>
          </a:prstGeom>
          <a:noFill/>
          <a:ln>
            <a:noFill/>
          </a:ln>
        </p:spPr>
      </p:pic>
      <p:sp>
        <p:nvSpPr>
          <p:cNvPr id="208" name="Shape 208"/>
          <p:cNvSpPr txBox="1">
            <a:spLocks noGrp="1"/>
          </p:cNvSpPr>
          <p:nvPr>
            <p:ph type="body" idx="2"/>
          </p:nvPr>
        </p:nvSpPr>
        <p:spPr>
          <a:xfrm>
            <a:off x="6256375" y="2604525"/>
            <a:ext cx="5325900" cy="1542599"/>
          </a:xfrm>
          <a:prstGeom prst="rect">
            <a:avLst/>
          </a:prstGeom>
        </p:spPr>
        <p:txBody>
          <a:bodyPr lIns="91425" tIns="91425" rIns="91425" bIns="91425" anchor="t" anchorCtr="0">
            <a:noAutofit/>
          </a:bodyPr>
          <a:lstStyle/>
          <a:p>
            <a:pPr rtl="0">
              <a:spcBef>
                <a:spcPts val="0"/>
              </a:spcBef>
              <a:buNone/>
            </a:pPr>
            <a:r>
              <a:rPr lang="en-US" b="1">
                <a:solidFill>
                  <a:srgbClr val="FF0000"/>
                </a:solidFill>
              </a:rPr>
              <a:t>Barbara Tischler Hastie</a:t>
            </a:r>
          </a:p>
          <a:p>
            <a:pPr>
              <a:spcBef>
                <a:spcPts val="0"/>
              </a:spcBef>
              <a:buNone/>
            </a:pPr>
            <a:r>
              <a:rPr lang="en-US" u="sng">
                <a:solidFill>
                  <a:schemeClr val="hlink"/>
                </a:solidFill>
                <a:hlinkClick r:id="rId5"/>
              </a:rPr>
              <a:t>bhastie@ulsterboces.org</a:t>
            </a:r>
            <a:r>
              <a:rPr lang="en-US"/>
              <a:t> </a:t>
            </a:r>
          </a:p>
        </p:txBody>
      </p:sp>
      <p:pic>
        <p:nvPicPr>
          <p:cNvPr id="209" name="Shape 209"/>
          <p:cNvPicPr preferRelativeResize="0"/>
          <p:nvPr/>
        </p:nvPicPr>
        <p:blipFill>
          <a:blip r:embed="rId6">
            <a:alphaModFix/>
          </a:blip>
          <a:stretch>
            <a:fillRect/>
          </a:stretch>
        </p:blipFill>
        <p:spPr>
          <a:xfrm>
            <a:off x="4560200" y="4367675"/>
            <a:ext cx="3200856" cy="2130024"/>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pic>
        <p:nvPicPr>
          <p:cNvPr id="49" name="Shape 49"/>
          <p:cNvPicPr preferRelativeResize="0"/>
          <p:nvPr/>
        </p:nvPicPr>
        <p:blipFill>
          <a:blip r:embed="rId3">
            <a:alphaModFix/>
          </a:blip>
          <a:stretch>
            <a:fillRect/>
          </a:stretch>
        </p:blipFill>
        <p:spPr>
          <a:xfrm>
            <a:off x="3777712" y="281325"/>
            <a:ext cx="4636575" cy="6295349"/>
          </a:xfrm>
          <a:prstGeom prst="rect">
            <a:avLst/>
          </a:prstGeom>
          <a:noFill/>
          <a:ln>
            <a:noFill/>
          </a:ln>
        </p:spPr>
      </p:pic>
      <p:pic>
        <p:nvPicPr>
          <p:cNvPr id="50" name="Shape 50"/>
          <p:cNvPicPr preferRelativeResize="0"/>
          <p:nvPr/>
        </p:nvPicPr>
        <p:blipFill>
          <a:blip r:embed="rId4">
            <a:alphaModFix/>
          </a:blip>
          <a:stretch>
            <a:fillRect/>
          </a:stretch>
        </p:blipFill>
        <p:spPr>
          <a:xfrm>
            <a:off x="315125" y="2525004"/>
            <a:ext cx="3323100" cy="1807970"/>
          </a:xfrm>
          <a:prstGeom prst="rect">
            <a:avLst/>
          </a:prstGeom>
          <a:noFill/>
          <a:ln>
            <a:noFill/>
          </a:ln>
        </p:spPr>
      </p:pic>
      <p:pic>
        <p:nvPicPr>
          <p:cNvPr id="51" name="Shape 51"/>
          <p:cNvPicPr preferRelativeResize="0"/>
          <p:nvPr/>
        </p:nvPicPr>
        <p:blipFill>
          <a:blip r:embed="rId5">
            <a:alphaModFix/>
          </a:blip>
          <a:stretch>
            <a:fillRect/>
          </a:stretch>
        </p:blipFill>
        <p:spPr>
          <a:xfrm>
            <a:off x="8553800" y="2525000"/>
            <a:ext cx="3430274" cy="1650250"/>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pic>
        <p:nvPicPr>
          <p:cNvPr id="56" name="Shape 56"/>
          <p:cNvPicPr preferRelativeResize="0"/>
          <p:nvPr/>
        </p:nvPicPr>
        <p:blipFill>
          <a:blip r:embed="rId3">
            <a:alphaModFix/>
          </a:blip>
          <a:stretch>
            <a:fillRect/>
          </a:stretch>
        </p:blipFill>
        <p:spPr>
          <a:xfrm>
            <a:off x="2858400" y="480425"/>
            <a:ext cx="6783999" cy="5754175"/>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838200" y="141474"/>
            <a:ext cx="10515599" cy="2181300"/>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4400" i="0" u="none" strike="noStrike" cap="none" baseline="0">
                <a:solidFill>
                  <a:srgbClr val="FF0000"/>
                </a:solidFill>
                <a:latin typeface="Calibri"/>
                <a:ea typeface="Calibri"/>
                <a:cs typeface="Calibri"/>
                <a:sym typeface="Calibri"/>
              </a:rPr>
              <a:t>Bloom’s Taxonomy According to Steinfeld</a:t>
            </a:r>
            <a:r>
              <a:rPr lang="en-US" sz="4400" b="0" i="0" u="none" strike="noStrike" cap="none" baseline="0">
                <a:solidFill>
                  <a:schemeClr val="dk1"/>
                </a:solidFill>
                <a:latin typeface="Calibri"/>
                <a:ea typeface="Calibri"/>
                <a:cs typeface="Calibri"/>
                <a:sym typeface="Calibri"/>
              </a:rPr>
              <a:t/>
            </a:r>
            <a:br>
              <a:rPr lang="en-US" sz="4400" b="0" i="0" u="none" strike="noStrike" cap="none" baseline="0">
                <a:solidFill>
                  <a:schemeClr val="dk1"/>
                </a:solidFill>
                <a:latin typeface="Calibri"/>
                <a:ea typeface="Calibri"/>
                <a:cs typeface="Calibri"/>
                <a:sym typeface="Calibri"/>
              </a:rPr>
            </a:br>
            <a:r>
              <a:rPr lang="en-US" sz="2200" b="0" i="0" u="sng" strike="noStrike" cap="none" baseline="0">
                <a:solidFill>
                  <a:schemeClr val="hlink"/>
                </a:solidFill>
                <a:latin typeface="Calibri"/>
                <a:ea typeface="Calibri"/>
                <a:cs typeface="Calibri"/>
                <a:sym typeface="Calibri"/>
                <a:hlinkClick r:id="rId3"/>
              </a:rPr>
              <a:t>https://www.youtube.com/watch?v=NsBna5IVBYg</a:t>
            </a:r>
            <a:r>
              <a:rPr lang="en-US" sz="4400" b="0" i="0" u="none" strike="noStrike" cap="none" baseline="0">
                <a:solidFill>
                  <a:schemeClr val="dk1"/>
                </a:solidFill>
                <a:latin typeface="Calibri"/>
                <a:ea typeface="Calibri"/>
                <a:cs typeface="Calibri"/>
                <a:sym typeface="Calibri"/>
              </a:rPr>
              <a:t> </a:t>
            </a:r>
          </a:p>
          <a:p>
            <a:pPr marL="0" marR="0" lvl="0" indent="0" algn="ctr" rtl="0">
              <a:lnSpc>
                <a:spcPct val="90000"/>
              </a:lnSpc>
              <a:spcBef>
                <a:spcPts val="0"/>
              </a:spcBef>
              <a:buClr>
                <a:schemeClr val="dk1"/>
              </a:buClr>
              <a:buSzPct val="25000"/>
              <a:buFont typeface="Calibri"/>
              <a:buNone/>
            </a:pPr>
            <a:r>
              <a:rPr lang="en-US" sz="4400">
                <a:latin typeface="Calibri"/>
                <a:ea typeface="Calibri"/>
                <a:cs typeface="Calibri"/>
                <a:sym typeface="Calibri"/>
              </a:rPr>
              <a:t>Knowledge    </a:t>
            </a:r>
            <a:r>
              <a:rPr lang="en-US" sz="4400" i="0" u="none" strike="noStrike" cap="none" baseline="0">
                <a:solidFill>
                  <a:schemeClr val="dk1"/>
                </a:solidFill>
                <a:latin typeface="Calibri"/>
                <a:ea typeface="Calibri"/>
                <a:cs typeface="Calibri"/>
                <a:sym typeface="Calibri"/>
              </a:rPr>
              <a:t>0-2:00</a:t>
            </a:r>
          </a:p>
        </p:txBody>
      </p:sp>
      <p:pic>
        <p:nvPicPr>
          <p:cNvPr id="62" name="Shape 62"/>
          <p:cNvPicPr preferRelativeResize="0">
            <a:picLocks noGrp="1"/>
          </p:cNvPicPr>
          <p:nvPr>
            <p:ph type="body" idx="1"/>
          </p:nvPr>
        </p:nvPicPr>
        <p:blipFill rotWithShape="1">
          <a:blip r:embed="rId4">
            <a:alphaModFix/>
          </a:blip>
          <a:srcRect/>
          <a:stretch/>
        </p:blipFill>
        <p:spPr>
          <a:xfrm>
            <a:off x="2255519" y="2322859"/>
            <a:ext cx="7945200" cy="4437900"/>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pic>
        <p:nvPicPr>
          <p:cNvPr id="67" name="Shape 67"/>
          <p:cNvPicPr preferRelativeResize="0"/>
          <p:nvPr/>
        </p:nvPicPr>
        <p:blipFill rotWithShape="1">
          <a:blip r:embed="rId3">
            <a:alphaModFix/>
          </a:blip>
          <a:srcRect/>
          <a:stretch/>
        </p:blipFill>
        <p:spPr>
          <a:xfrm>
            <a:off x="0" y="0"/>
            <a:ext cx="3514724" cy="1362075"/>
          </a:xfrm>
          <a:prstGeom prst="rect">
            <a:avLst/>
          </a:prstGeom>
          <a:noFill/>
          <a:ln>
            <a:noFill/>
          </a:ln>
        </p:spPr>
      </p:pic>
      <p:pic>
        <p:nvPicPr>
          <p:cNvPr id="68" name="Shape 68"/>
          <p:cNvPicPr preferRelativeResize="0">
            <a:picLocks noGrp="1"/>
          </p:cNvPicPr>
          <p:nvPr>
            <p:ph type="body" idx="1"/>
          </p:nvPr>
        </p:nvPicPr>
        <p:blipFill rotWithShape="1">
          <a:blip r:embed="rId4">
            <a:alphaModFix/>
          </a:blip>
          <a:srcRect/>
          <a:stretch/>
        </p:blipFill>
        <p:spPr>
          <a:xfrm>
            <a:off x="3043236" y="2201068"/>
            <a:ext cx="6105525" cy="3600450"/>
          </a:xfrm>
          <a:prstGeom prst="rect">
            <a:avLst/>
          </a:prstGeom>
          <a:noFill/>
          <a:ln>
            <a:noFill/>
          </a:ln>
        </p:spPr>
      </p:pic>
      <p:sp>
        <p:nvSpPr>
          <p:cNvPr id="69" name="Shape 69"/>
          <p:cNvSpPr txBox="1"/>
          <p:nvPr/>
        </p:nvSpPr>
        <p:spPr>
          <a:xfrm>
            <a:off x="5858475" y="6040150"/>
            <a:ext cx="764999" cy="407400"/>
          </a:xfrm>
          <a:prstGeom prst="rect">
            <a:avLst/>
          </a:prstGeom>
          <a:noFill/>
          <a:ln>
            <a:noFill/>
          </a:ln>
        </p:spPr>
        <p:txBody>
          <a:bodyPr lIns="91425" tIns="91425" rIns="91425" bIns="91425" anchor="t" anchorCtr="0">
            <a:noAutofit/>
          </a:bodyPr>
          <a:lstStyle/>
          <a:p>
            <a:pPr>
              <a:spcBef>
                <a:spcPts val="0"/>
              </a:spcBef>
              <a:buNone/>
            </a:pPr>
            <a:r>
              <a:rPr lang="en-US"/>
              <a:t>0-2:00</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subTitle" idx="1"/>
          </p:nvPr>
        </p:nvSpPr>
        <p:spPr>
          <a:xfrm>
            <a:off x="598625" y="1599075"/>
            <a:ext cx="11201399" cy="5094900"/>
          </a:xfrm>
          <a:prstGeom prst="rect">
            <a:avLst/>
          </a:prstGeom>
        </p:spPr>
        <p:txBody>
          <a:bodyPr lIns="91425" tIns="91425" rIns="91425" bIns="91425" anchor="t" anchorCtr="0">
            <a:noAutofit/>
          </a:bodyPr>
          <a:lstStyle/>
          <a:p>
            <a:pPr rtl="0">
              <a:spcBef>
                <a:spcPts val="0"/>
              </a:spcBef>
              <a:buNone/>
            </a:pPr>
            <a:r>
              <a:rPr lang="en-US" sz="2400" b="1" u="sng">
                <a:solidFill>
                  <a:srgbClr val="FF0000"/>
                </a:solidFill>
              </a:rPr>
              <a:t>FOCUS QUESTIONS </a:t>
            </a:r>
            <a:r>
              <a:rPr lang="en-US" sz="2400" b="1" u="sng"/>
              <a:t> </a:t>
            </a:r>
          </a:p>
          <a:p>
            <a:pPr rtl="0">
              <a:spcBef>
                <a:spcPts val="0"/>
              </a:spcBef>
              <a:buNone/>
            </a:pPr>
            <a:endParaRPr sz="2400" b="1" u="sng"/>
          </a:p>
          <a:p>
            <a:pPr rtl="0">
              <a:spcBef>
                <a:spcPts val="0"/>
              </a:spcBef>
              <a:buNone/>
            </a:pPr>
            <a:endParaRPr sz="2400" b="1" u="sng"/>
          </a:p>
          <a:p>
            <a:pPr rtl="0">
              <a:spcBef>
                <a:spcPts val="0"/>
              </a:spcBef>
              <a:buNone/>
            </a:pPr>
            <a:endParaRPr sz="2400" b="1" u="sng"/>
          </a:p>
          <a:p>
            <a:pPr marL="457200" lvl="0" indent="-381000" algn="just" rtl="0">
              <a:spcBef>
                <a:spcPts val="0"/>
              </a:spcBef>
              <a:buClr>
                <a:schemeClr val="dk2"/>
              </a:buClr>
              <a:buSzPct val="100000"/>
              <a:buFont typeface="Arial"/>
              <a:buChar char="●"/>
            </a:pPr>
            <a:r>
              <a:rPr lang="en-US" sz="2400" b="1"/>
              <a:t>What is our vision for students ...the end that we have in mind?</a:t>
            </a:r>
          </a:p>
          <a:p>
            <a:pPr lvl="0" algn="just" rtl="0">
              <a:spcBef>
                <a:spcPts val="0"/>
              </a:spcBef>
              <a:buNone/>
            </a:pPr>
            <a:endParaRPr sz="1200" b="1"/>
          </a:p>
          <a:p>
            <a:pPr marL="457200" lvl="0" indent="-381000" algn="just" rtl="0">
              <a:spcBef>
                <a:spcPts val="0"/>
              </a:spcBef>
              <a:buClr>
                <a:schemeClr val="dk2"/>
              </a:buClr>
              <a:buSzPct val="100000"/>
              <a:buFont typeface="Arial"/>
              <a:buChar char="●"/>
            </a:pPr>
            <a:r>
              <a:rPr lang="en-US" sz="2400" b="1"/>
              <a:t>What are the purposes of quality questioning in today’s classroom?</a:t>
            </a:r>
          </a:p>
          <a:p>
            <a:pPr lvl="0" algn="just" rtl="0">
              <a:spcBef>
                <a:spcPts val="0"/>
              </a:spcBef>
              <a:buNone/>
            </a:pPr>
            <a:endParaRPr sz="1200" b="1"/>
          </a:p>
          <a:p>
            <a:pPr marL="457200" lvl="0" indent="-381000" algn="just" rtl="0">
              <a:spcBef>
                <a:spcPts val="0"/>
              </a:spcBef>
              <a:buClr>
                <a:schemeClr val="dk2"/>
              </a:buClr>
              <a:buSzPct val="100000"/>
              <a:buFont typeface="Arial"/>
              <a:buChar char="●"/>
            </a:pPr>
            <a:r>
              <a:rPr lang="en-US" sz="2400" b="1"/>
              <a:t>What are the five critical components of quality questioning?</a:t>
            </a:r>
          </a:p>
          <a:p>
            <a:pPr lvl="0" algn="just" rtl="0">
              <a:spcBef>
                <a:spcPts val="0"/>
              </a:spcBef>
              <a:buNone/>
            </a:pPr>
            <a:endParaRPr sz="1200" b="1"/>
          </a:p>
          <a:p>
            <a:pPr marL="457200" lvl="0" indent="-381000" algn="just" rtl="0">
              <a:spcBef>
                <a:spcPts val="0"/>
              </a:spcBef>
              <a:buClr>
                <a:schemeClr val="dk2"/>
              </a:buClr>
              <a:buSzPct val="100000"/>
              <a:buFont typeface="Arial"/>
              <a:buChar char="●"/>
            </a:pPr>
            <a:r>
              <a:rPr lang="en-US" sz="2400" b="1"/>
              <a:t>What is the relationship between quality questioning and student thinking?</a:t>
            </a:r>
          </a:p>
          <a:p>
            <a:pPr lvl="0" algn="just" rtl="0">
              <a:spcBef>
                <a:spcPts val="0"/>
              </a:spcBef>
              <a:buNone/>
            </a:pPr>
            <a:endParaRPr sz="1200" b="1"/>
          </a:p>
          <a:p>
            <a:pPr marL="457200" lvl="0" indent="-381000" algn="just">
              <a:spcBef>
                <a:spcPts val="0"/>
              </a:spcBef>
              <a:buClr>
                <a:schemeClr val="dk2"/>
              </a:buClr>
              <a:buSzPct val="100000"/>
              <a:buFont typeface="Arial"/>
              <a:buChar char="●"/>
            </a:pPr>
            <a:r>
              <a:rPr lang="en-US" sz="2400" b="1"/>
              <a:t>How does quality questioning enhance student engagement and student self efficacy? </a:t>
            </a:r>
          </a:p>
        </p:txBody>
      </p:sp>
      <p:pic>
        <p:nvPicPr>
          <p:cNvPr id="75" name="Shape 75"/>
          <p:cNvPicPr preferRelativeResize="0"/>
          <p:nvPr/>
        </p:nvPicPr>
        <p:blipFill>
          <a:blip r:embed="rId3">
            <a:alphaModFix/>
          </a:blip>
          <a:stretch>
            <a:fillRect/>
          </a:stretch>
        </p:blipFill>
        <p:spPr>
          <a:xfrm>
            <a:off x="504450" y="232375"/>
            <a:ext cx="2781224" cy="2300125"/>
          </a:xfrm>
          <a:prstGeom prst="rect">
            <a:avLst/>
          </a:prstGeom>
          <a:noFill/>
          <a:ln>
            <a:noFill/>
          </a:ln>
        </p:spPr>
      </p:pic>
      <p:pic>
        <p:nvPicPr>
          <p:cNvPr id="76" name="Shape 76"/>
          <p:cNvPicPr preferRelativeResize="0"/>
          <p:nvPr/>
        </p:nvPicPr>
        <p:blipFill>
          <a:blip r:embed="rId4">
            <a:alphaModFix/>
          </a:blip>
          <a:stretch>
            <a:fillRect/>
          </a:stretch>
        </p:blipFill>
        <p:spPr>
          <a:xfrm>
            <a:off x="8930175" y="232375"/>
            <a:ext cx="2869849" cy="2135300"/>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pic>
        <p:nvPicPr>
          <p:cNvPr id="81" name="Shape 81"/>
          <p:cNvPicPr preferRelativeResize="0"/>
          <p:nvPr/>
        </p:nvPicPr>
        <p:blipFill>
          <a:blip r:embed="rId3">
            <a:alphaModFix/>
          </a:blip>
          <a:stretch>
            <a:fillRect/>
          </a:stretch>
        </p:blipFill>
        <p:spPr>
          <a:xfrm>
            <a:off x="187275" y="76200"/>
            <a:ext cx="8431700" cy="6781799"/>
          </a:xfrm>
          <a:prstGeom prst="rect">
            <a:avLst/>
          </a:prstGeom>
          <a:noFill/>
          <a:ln>
            <a:noFill/>
          </a:ln>
        </p:spPr>
      </p:pic>
      <p:sp>
        <p:nvSpPr>
          <p:cNvPr id="82" name="Shape 82"/>
          <p:cNvSpPr txBox="1"/>
          <p:nvPr/>
        </p:nvSpPr>
        <p:spPr>
          <a:xfrm>
            <a:off x="8618975" y="400625"/>
            <a:ext cx="3488399" cy="6196799"/>
          </a:xfrm>
          <a:prstGeom prst="rect">
            <a:avLst/>
          </a:prstGeom>
          <a:noFill/>
          <a:ln>
            <a:noFill/>
          </a:ln>
        </p:spPr>
        <p:txBody>
          <a:bodyPr lIns="91425" tIns="91425" rIns="91425" bIns="91425" anchor="t" anchorCtr="0">
            <a:noAutofit/>
          </a:bodyPr>
          <a:lstStyle/>
          <a:p>
            <a:pPr rtl="0">
              <a:spcBef>
                <a:spcPts val="0"/>
              </a:spcBef>
              <a:buNone/>
            </a:pPr>
            <a:r>
              <a:rPr lang="en-US" sz="3000" b="1">
                <a:solidFill>
                  <a:srgbClr val="FF0000"/>
                </a:solidFill>
              </a:rPr>
              <a:t>Turn &amp; Talk</a:t>
            </a:r>
          </a:p>
          <a:p>
            <a:pPr rtl="0">
              <a:spcBef>
                <a:spcPts val="0"/>
              </a:spcBef>
              <a:buNone/>
            </a:pPr>
            <a:endParaRPr sz="3000" b="1"/>
          </a:p>
          <a:p>
            <a:pPr marL="457200" lvl="0" indent="-419100" rtl="0">
              <a:spcBef>
                <a:spcPts val="0"/>
              </a:spcBef>
              <a:buClr>
                <a:srgbClr val="000000"/>
              </a:buClr>
              <a:buSzPct val="100000"/>
              <a:buFont typeface="Arial"/>
              <a:buChar char="●"/>
            </a:pPr>
            <a:r>
              <a:rPr lang="en-US" sz="3000" b="1"/>
              <a:t>Pick one in each category.</a:t>
            </a:r>
          </a:p>
          <a:p>
            <a:pPr marL="457200" lvl="0" indent="-419100" rtl="0">
              <a:spcBef>
                <a:spcPts val="0"/>
              </a:spcBef>
              <a:buClr>
                <a:srgbClr val="000000"/>
              </a:buClr>
              <a:buSzPct val="100000"/>
              <a:buFont typeface="Arial"/>
              <a:buChar char="●"/>
            </a:pPr>
            <a:r>
              <a:rPr lang="en-US" sz="3000" b="1"/>
              <a:t>Describe how you do it in your classroom?</a:t>
            </a:r>
          </a:p>
          <a:p>
            <a:pPr marL="457200" lvl="0" indent="-419100">
              <a:spcBef>
                <a:spcPts val="0"/>
              </a:spcBef>
              <a:buClr>
                <a:srgbClr val="000000"/>
              </a:buClr>
              <a:buSzPct val="100000"/>
              <a:buFont typeface="Arial"/>
              <a:buChar char="●"/>
            </a:pPr>
            <a:r>
              <a:rPr lang="en-US" sz="3000" b="1"/>
              <a:t>What activities do you use in your classroom?</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pic>
        <p:nvPicPr>
          <p:cNvPr id="87" name="Shape 87"/>
          <p:cNvPicPr preferRelativeResize="0"/>
          <p:nvPr/>
        </p:nvPicPr>
        <p:blipFill rotWithShape="1">
          <a:blip r:embed="rId3">
            <a:alphaModFix/>
          </a:blip>
          <a:srcRect r="-67028"/>
          <a:stretch/>
        </p:blipFill>
        <p:spPr>
          <a:xfrm>
            <a:off x="0" y="0"/>
            <a:ext cx="7013699" cy="1323900"/>
          </a:xfrm>
          <a:prstGeom prst="rect">
            <a:avLst/>
          </a:prstGeom>
          <a:noFill/>
          <a:ln>
            <a:noFill/>
          </a:ln>
        </p:spPr>
      </p:pic>
      <p:pic>
        <p:nvPicPr>
          <p:cNvPr id="88" name="Shape 88"/>
          <p:cNvPicPr preferRelativeResize="0">
            <a:picLocks noGrp="1"/>
          </p:cNvPicPr>
          <p:nvPr>
            <p:ph type="body" idx="1"/>
          </p:nvPr>
        </p:nvPicPr>
        <p:blipFill rotWithShape="1">
          <a:blip r:embed="rId4">
            <a:alphaModFix/>
          </a:blip>
          <a:srcRect/>
          <a:stretch/>
        </p:blipFill>
        <p:spPr>
          <a:xfrm>
            <a:off x="2499359" y="1817052"/>
            <a:ext cx="7254238" cy="4332076"/>
          </a:xfrm>
          <a:prstGeom prst="rect">
            <a:avLst/>
          </a:prstGeom>
          <a:noFill/>
          <a:ln>
            <a:noFill/>
          </a:ln>
        </p:spPr>
      </p:pic>
      <p:sp>
        <p:nvSpPr>
          <p:cNvPr id="89" name="Shape 89"/>
          <p:cNvSpPr txBox="1"/>
          <p:nvPr/>
        </p:nvSpPr>
        <p:spPr>
          <a:xfrm>
            <a:off x="4213375" y="255775"/>
            <a:ext cx="7254300" cy="959999"/>
          </a:xfrm>
          <a:prstGeom prst="rect">
            <a:avLst/>
          </a:prstGeom>
          <a:noFill/>
          <a:ln>
            <a:noFill/>
          </a:ln>
        </p:spPr>
        <p:txBody>
          <a:bodyPr lIns="91425" tIns="91425" rIns="91425" bIns="91425" anchor="t" anchorCtr="0">
            <a:noAutofit/>
          </a:bodyPr>
          <a:lstStyle/>
          <a:p>
            <a:pPr>
              <a:spcBef>
                <a:spcPts val="0"/>
              </a:spcBef>
              <a:buNone/>
            </a:pPr>
            <a:r>
              <a:rPr lang="en-US"/>
              <a:t>2:01 - 4:13</a:t>
            </a:r>
          </a:p>
        </p:txBody>
      </p:sp>
    </p:spTree>
  </p:cSld>
  <p:clrMapOvr>
    <a:masterClrMapping/>
  </p:clrMapOvr>
  <p:transition spd="slow">
    <p:cut/>
  </p:transition>
</p:sld>
</file>

<file path=ppt/theme/theme1.xml><?xml version="1.0" encoding="utf-8"?>
<a:theme xmlns:a="http://schemas.openxmlformats.org/drawingml/2006/main" name="light-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591</Words>
  <Application>Microsoft Office PowerPoint</Application>
  <PresentationFormat>Widescreen</PresentationFormat>
  <Paragraphs>125</Paragraphs>
  <Slides>26</Slides>
  <Notes>26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Lobster</vt:lpstr>
      <vt:lpstr>light-gradient</vt:lpstr>
      <vt:lpstr>Introduction to Language That Improves Performance</vt:lpstr>
      <vt:lpstr>Overview</vt:lpstr>
      <vt:lpstr>PowerPoint Presentation</vt:lpstr>
      <vt:lpstr>PowerPoint Presentation</vt:lpstr>
      <vt:lpstr>Bloom’s Taxonomy According to Steinfeld https://www.youtube.com/watch?v=NsBna5IVBYg  Knowledge    0-2:00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QUESTION STEMS   Can you say more about this?  I’m interested in your thinking about this topic. Can you continue to build on what you’ve said?  You have already said______, which is correct. Given the correctness of this, where would you go next?  Can you express the main idea using different words?  What experiences do you have to support this judgment? </vt:lpstr>
      <vt:lpstr>PowerPoint Presentation</vt:lpstr>
      <vt:lpstr>Strategies for Think-Alouds:   Before reading- activate prior knowledge   During reading -Relate text to text - Relate text to prior to knowledge - Infer  After reading - Use strategies such as summarize. predict, question,reflect  </vt:lpstr>
      <vt:lpstr>PowerPoint Presentation</vt:lpstr>
      <vt:lpstr>  Guiding Questions:  What am I  seeking to learn or do?  What do I currently know or think about the topic?  Is it accurate?  How will I make personal meaning of this content?  How am I monitoring my learning and progress?  To what extent am I developing response- ability?  What have I learned? How can I take my learning to the next level?</vt:lpstr>
      <vt:lpstr>Taxonomy of Student Engagement</vt:lpstr>
      <vt:lpstr>PowerPoint Presentation</vt:lpstr>
      <vt:lpstr>     The Power of Paraphrasing /Formative Feedback    Questions and answers naturally occur as part of any lesson or learning cycle.  They are not interruptions or appendages.  Ask questions that will generate data that demonstrate where students are in their progress towards learning goals  Use student answers as feedback to inform instruction that will close identified gaps.  Communicate this feedback to students in ways that will enable them to modify learning strategies and correct misunderstanding.    Promote student self assessment            “ In order to reach mastery, one must seek, critical feedback.  If you don’t know how you’re doing, you won’t know how  to improve.”  Daniel Pink (2009)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Language That Improves Performance</dc:title>
  <dc:creator>Karen Brooks</dc:creator>
  <cp:lastModifiedBy>Karen Brooks</cp:lastModifiedBy>
  <cp:revision>1</cp:revision>
  <dcterms:modified xsi:type="dcterms:W3CDTF">2015-03-17T19:10:05Z</dcterms:modified>
</cp:coreProperties>
</file>